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sldIdLst>
    <p:sldId id="302" r:id="rId3"/>
    <p:sldId id="306" r:id="rId5"/>
    <p:sldId id="308" r:id="rId6"/>
    <p:sldId id="494" r:id="rId7"/>
    <p:sldId id="495" r:id="rId8"/>
    <p:sldId id="332" r:id="rId9"/>
    <p:sldId id="496" r:id="rId10"/>
    <p:sldId id="500" r:id="rId11"/>
    <p:sldId id="501" r:id="rId12"/>
    <p:sldId id="502" r:id="rId13"/>
    <p:sldId id="503" r:id="rId14"/>
    <p:sldId id="504" r:id="rId15"/>
    <p:sldId id="505" r:id="rId16"/>
    <p:sldId id="497" r:id="rId17"/>
    <p:sldId id="506" r:id="rId18"/>
    <p:sldId id="507" r:id="rId19"/>
    <p:sldId id="508" r:id="rId20"/>
    <p:sldId id="509" r:id="rId21"/>
    <p:sldId id="510" r:id="rId22"/>
    <p:sldId id="511" r:id="rId23"/>
    <p:sldId id="512" r:id="rId24"/>
    <p:sldId id="513" r:id="rId25"/>
    <p:sldId id="498" r:id="rId26"/>
    <p:sldId id="514" r:id="rId27"/>
    <p:sldId id="515" r:id="rId28"/>
    <p:sldId id="524" r:id="rId29"/>
    <p:sldId id="516" r:id="rId30"/>
    <p:sldId id="525" r:id="rId31"/>
    <p:sldId id="517" r:id="rId32"/>
    <p:sldId id="526" r:id="rId33"/>
    <p:sldId id="528" r:id="rId34"/>
    <p:sldId id="518" r:id="rId35"/>
    <p:sldId id="529" r:id="rId36"/>
    <p:sldId id="530" r:id="rId37"/>
    <p:sldId id="535" r:id="rId38"/>
    <p:sldId id="531" r:id="rId39"/>
    <p:sldId id="561" r:id="rId40"/>
    <p:sldId id="536" r:id="rId41"/>
    <p:sldId id="538" r:id="rId42"/>
    <p:sldId id="539" r:id="rId43"/>
    <p:sldId id="540" r:id="rId44"/>
    <p:sldId id="541" r:id="rId45"/>
    <p:sldId id="542" r:id="rId46"/>
    <p:sldId id="543" r:id="rId47"/>
    <p:sldId id="544" r:id="rId48"/>
    <p:sldId id="562" r:id="rId49"/>
    <p:sldId id="545" r:id="rId50"/>
    <p:sldId id="546" r:id="rId51"/>
    <p:sldId id="547" r:id="rId52"/>
    <p:sldId id="548" r:id="rId53"/>
    <p:sldId id="550" r:id="rId54"/>
    <p:sldId id="549" r:id="rId55"/>
    <p:sldId id="551" r:id="rId56"/>
    <p:sldId id="552" r:id="rId57"/>
    <p:sldId id="553" r:id="rId58"/>
    <p:sldId id="554" r:id="rId59"/>
    <p:sldId id="555" r:id="rId60"/>
    <p:sldId id="556" r:id="rId61"/>
    <p:sldId id="532" r:id="rId62"/>
    <p:sldId id="557" r:id="rId63"/>
    <p:sldId id="558" r:id="rId64"/>
    <p:sldId id="559" r:id="rId65"/>
    <p:sldId id="560" r:id="rId66"/>
    <p:sldId id="563" r:id="rId67"/>
    <p:sldId id="303" r:id="rId68"/>
  </p:sldIdLst>
  <p:sldSz cx="12190095" cy="6858000"/>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79646"/>
    <a:srgbClr val="FBC497"/>
    <a:srgbClr val="F9AB6B"/>
    <a:srgbClr val="3DA5C1"/>
    <a:srgbClr val="F5F6F7"/>
    <a:srgbClr val="0060A8"/>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70" autoAdjust="0"/>
    <p:restoredTop sz="98373" autoAdjust="0"/>
  </p:normalViewPr>
  <p:slideViewPr>
    <p:cSldViewPr>
      <p:cViewPr>
        <p:scale>
          <a:sx n="66" d="100"/>
          <a:sy n="66" d="100"/>
        </p:scale>
        <p:origin x="-876" y="-318"/>
      </p:cViewPr>
      <p:guideLst>
        <p:guide orient="horz" pos="2150"/>
        <p:guide orient="horz" pos="1803"/>
        <p:guide orient="horz" pos="2552"/>
        <p:guide pos="381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1" Type="http://schemas.openxmlformats.org/officeDocument/2006/relationships/tableStyles" Target="tableStyles.xml"/><Relationship Id="rId70" Type="http://schemas.openxmlformats.org/officeDocument/2006/relationships/viewProps" Target="viewProps.xml"/><Relationship Id="rId7" Type="http://schemas.openxmlformats.org/officeDocument/2006/relationships/slide" Target="slides/slide4.xml"/><Relationship Id="rId69" Type="http://schemas.openxmlformats.org/officeDocument/2006/relationships/presProps" Target="presProps.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77FC6B22-AD9C-46E1-BBFB-72A70FEE6517}"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35C50582-4F99-4DB1-9AAE-18E21049546D}"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p:cNvSpPr>
          <p:nvPr>
            <p:ph type="sldImg"/>
          </p:nvPr>
        </p:nvSpPr>
        <p:spPr bwMode="auto">
          <a:noFill/>
          <a:ln>
            <a:solidFill>
              <a:srgbClr val="000000"/>
            </a:solidFill>
            <a:miter lim="800000"/>
          </a:ln>
        </p:spPr>
      </p:sp>
      <p:sp>
        <p:nvSpPr>
          <p:cNvPr id="1536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536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7EA86C5E-D1A7-4230-A974-D4A2FC6478A2}" type="slidenum">
              <a:rPr lang="zh-CN" altLang="en-US"/>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幻灯片图像占位符 1"/>
          <p:cNvSpPr>
            <a:spLocks noGrp="1" noRot="1" noChangeAspect="1"/>
          </p:cNvSpPr>
          <p:nvPr>
            <p:ph type="sldImg"/>
          </p:nvPr>
        </p:nvSpPr>
        <p:spPr bwMode="auto">
          <a:noFill/>
          <a:ln>
            <a:solidFill>
              <a:srgbClr val="000000"/>
            </a:solidFill>
            <a:miter lim="800000"/>
          </a:ln>
        </p:spPr>
      </p:sp>
      <p:sp>
        <p:nvSpPr>
          <p:cNvPr id="1741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741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B9058F44-C4AB-4B73-8715-49193AA22A04}" type="slidenum">
              <a:rPr lang="zh-CN" altLang="en-US"/>
            </a:fld>
            <a:endParaRPr lang="en-US" altLang="zh-C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幻灯片图像占位符 1"/>
          <p:cNvSpPr>
            <a:spLocks noGrp="1" noRot="1" noChangeAspect="1"/>
          </p:cNvSpPr>
          <p:nvPr>
            <p:ph type="sldImg"/>
          </p:nvPr>
        </p:nvSpPr>
        <p:spPr bwMode="auto">
          <a:noFill/>
          <a:ln>
            <a:solidFill>
              <a:srgbClr val="000000"/>
            </a:solidFill>
            <a:miter lim="800000"/>
          </a:ln>
        </p:spPr>
      </p:sp>
      <p:sp>
        <p:nvSpPr>
          <p:cNvPr id="1945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945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533FF4C8-AE0E-49E3-BAF6-2EAD3126E09D}" type="slidenum">
              <a:rPr lang="zh-CN" altLang="en-US"/>
            </a:fld>
            <a:endParaRPr lang="en-US" altLang="zh-CN"/>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幻灯片图像占位符 1"/>
          <p:cNvSpPr>
            <a:spLocks noGrp="1" noRot="1" noChangeAspect="1"/>
          </p:cNvSpPr>
          <p:nvPr>
            <p:ph type="sldImg"/>
          </p:nvPr>
        </p:nvSpPr>
        <p:spPr bwMode="auto">
          <a:noFill/>
          <a:ln>
            <a:solidFill>
              <a:srgbClr val="000000"/>
            </a:solidFill>
            <a:miter lim="800000"/>
          </a:ln>
        </p:spPr>
      </p:sp>
      <p:sp>
        <p:nvSpPr>
          <p:cNvPr id="12800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3174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FA898223-57C9-4DBA-BF54-7ECE777AD800}" type="slidenum">
              <a:rPr lang="zh-CN" altLang="en-US"/>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943EF8E0-A71E-4301-9027-4F1C1D5ADB24}"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66C52C27-21BF-44C6-9142-7B0CD69D4922}" type="slidenum">
              <a:rPr lang="zh-CN" altLang="en-US"/>
            </a:fld>
            <a:endParaRPr lang="zh-CN" altLang="en-US"/>
          </a:p>
        </p:txBody>
      </p:sp>
    </p:spTree>
  </p:cSld>
  <p:clrMapOvr>
    <a:masterClrMapping/>
  </p:clrMapOvr>
  <p:transition spd="slow" advTm="200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A48035B-9E46-4B7F-9236-B1F9CBE0DC2D}"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479241F-2A7A-4F49-9AF9-35BD131BCAFD}" type="slidenum">
              <a:rPr lang="zh-CN" altLang="en-US"/>
            </a:fld>
            <a:endParaRPr lang="zh-CN" altLang="en-US"/>
          </a:p>
        </p:txBody>
      </p:sp>
    </p:spTree>
  </p:cSld>
  <p:clrMapOvr>
    <a:masterClrMapping/>
  </p:clrMapOvr>
  <p:transition spd="slow" advTm="200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B1E405B-828F-4772-97F4-F1E6BBC6C86D}"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933513C-811E-48E8-8DEE-DCECA06E7AE0}" type="slidenum">
              <a:rPr lang="zh-CN" altLang="en-US"/>
            </a:fld>
            <a:endParaRPr lang="zh-CN" altLang="en-US"/>
          </a:p>
        </p:txBody>
      </p:sp>
    </p:spTree>
  </p:cSld>
  <p:clrMapOvr>
    <a:masterClrMapping/>
  </p:clrMapOvr>
  <p:transition spd="slow" advTm="2000">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5AD889F3-B768-4FA8-A5DD-060FBCA2575A}"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ED294D5-62CF-40C6-BC7D-9DBB77DBA092}" type="slidenum">
              <a:rPr lang="zh-CN" altLang="en-US"/>
            </a:fld>
            <a:endParaRPr lang="zh-CN" altLang="en-US"/>
          </a:p>
        </p:txBody>
      </p:sp>
    </p:spTree>
  </p:cSld>
  <p:clrMapOvr>
    <a:masterClrMapping/>
  </p:clrMapOvr>
  <p:transition spd="slow" advTm="2000">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D5D5EF04-C865-42A9-B4BC-FA4D3BFF9B1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351C719-86ED-4F29-B28D-ADEC90AD7FA5}" type="slidenum">
              <a:rPr lang="zh-CN" altLang="en-US"/>
            </a:fld>
            <a:endParaRPr lang="zh-CN" altLang="en-US"/>
          </a:p>
        </p:txBody>
      </p:sp>
    </p:spTree>
  </p:cSld>
  <p:clrMapOvr>
    <a:masterClrMapping/>
  </p:clrMapOvr>
  <p:transition spd="slow" advTm="200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39E7C48A-ED01-46EC-92B9-01819661275F}"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B5C278C9-BA52-480E-878A-08160395DC58}" type="slidenum">
              <a:rPr lang="zh-CN" altLang="en-US"/>
            </a:fld>
            <a:endParaRPr lang="zh-CN" altLang="en-US"/>
          </a:p>
        </p:txBody>
      </p:sp>
    </p:spTree>
  </p:cSld>
  <p:clrMapOvr>
    <a:masterClrMapping/>
  </p:clrMapOvr>
  <p:transition spd="slow" advTm="200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23B3429A-FEDC-44EA-8E21-5E12F3CCCFC1}"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D9F4DAAB-C4D3-41E9-A515-5D73571850A5}" type="slidenum">
              <a:rPr lang="zh-CN" altLang="en-US"/>
            </a:fld>
            <a:endParaRPr lang="zh-CN" altLang="en-US"/>
          </a:p>
        </p:txBody>
      </p:sp>
    </p:spTree>
  </p:cSld>
  <p:clrMapOvr>
    <a:masterClrMapping/>
  </p:clrMapOvr>
  <p:transition spd="slow" advTm="200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03480355-196B-4518-9D94-3435CAC5E958}"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8F6FE129-DE61-4189-A113-52E4A1A06FED}" type="slidenum">
              <a:rPr lang="zh-CN" altLang="en-US"/>
            </a:fld>
            <a:endParaRPr lang="zh-CN" altLang="en-US"/>
          </a:p>
        </p:txBody>
      </p:sp>
    </p:spTree>
  </p:cSld>
  <p:clrMapOvr>
    <a:masterClrMapping/>
  </p:clrMapOvr>
  <p:transition spd="slow" advTm="200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52B08FD9-4A24-4CF0-AD54-88263F78F66D}"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718194BF-DF31-4640-90FB-955D9A0A97A5}" type="slidenum">
              <a:rPr lang="zh-CN" altLang="en-US"/>
            </a:fld>
            <a:endParaRPr lang="zh-CN" altLang="en-US"/>
          </a:p>
        </p:txBody>
      </p:sp>
    </p:spTree>
  </p:cSld>
  <p:clrMapOvr>
    <a:masterClrMapping/>
  </p:clrMapOvr>
  <p:transition spd="slow" advTm="200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06043E16-E816-4EE9-8395-C884313EA0F4}"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1D7D99F1-CB87-4F75-8FF6-BCC183107560}" type="slidenum">
              <a:rPr lang="zh-CN" altLang="en-US"/>
            </a:fld>
            <a:endParaRPr lang="zh-CN" altLang="en-US"/>
          </a:p>
        </p:txBody>
      </p:sp>
    </p:spTree>
  </p:cSld>
  <p:clrMapOvr>
    <a:masterClrMapping/>
  </p:clrMapOvr>
  <p:transition spd="slow" advTm="200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8FD53DBB-DF83-4083-B4B0-05C8C77DA0CB}"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E605EEDE-D5C2-49AD-9381-A29308D5E3DA}" type="slidenum">
              <a:rPr lang="zh-CN" altLang="en-US"/>
            </a:fld>
            <a:endParaRPr lang="zh-CN" altLang="en-US"/>
          </a:p>
        </p:txBody>
      </p:sp>
    </p:spTree>
  </p:cSld>
  <p:clrMapOvr>
    <a:masterClrMapping/>
  </p:clrMapOvr>
  <p:transition spd="slow" advTm="2000">
    <p:pull/>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3737955D-2D44-4FB5-BA47-D0A54183B641}" type="datetimeFigureOut">
              <a:rPr lang="zh-CN" altLang="en-US"/>
            </a:fld>
            <a:endParaRPr lang="zh-CN" altLang="en-US"/>
          </a:p>
        </p:txBody>
      </p:sp>
      <p:sp>
        <p:nvSpPr>
          <p:cNvPr id="5" name="页脚占位符 4"/>
          <p:cNvSpPr>
            <a:spLocks noGrp="1"/>
          </p:cNvSpPr>
          <p:nvPr>
            <p:ph type="ftr" sz="quarter" idx="3"/>
          </p:nvPr>
        </p:nvSpPr>
        <p:spPr>
          <a:xfrm>
            <a:off x="4165600" y="6356350"/>
            <a:ext cx="3859213"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31CE7AFC-F839-40AE-A2C4-A7277478C9BB}"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2000">
    <p:pull/>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7.xml"/><Relationship Id="rId1" Type="http://schemas.openxmlformats.org/officeDocument/2006/relationships/image" Target="../media/image11.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7.xml"/><Relationship Id="rId1" Type="http://schemas.openxmlformats.org/officeDocument/2006/relationships/image" Target="../media/image11.pn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7.xml"/><Relationship Id="rId1" Type="http://schemas.openxmlformats.org/officeDocument/2006/relationships/image" Target="../media/image12.png"/></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7.xml"/><Relationship Id="rId1" Type="http://schemas.openxmlformats.org/officeDocument/2006/relationships/image" Target="../media/image13.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7.xml"/><Relationship Id="rId1" Type="http://schemas.openxmlformats.org/officeDocument/2006/relationships/image" Target="../media/image11.png"/></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7.xml"/><Relationship Id="rId1" Type="http://schemas.openxmlformats.org/officeDocument/2006/relationships/image" Target="../media/image11.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7.xml"/><Relationship Id="rId1" Type="http://schemas.openxmlformats.org/officeDocument/2006/relationships/image" Target="../media/image14.png"/></Relationships>
</file>

<file path=ppt/slides/_rels/slide65.xml.rels><?xml version="1.0" encoding="UTF-8" standalone="yes"?>
<Relationships xmlns="http://schemas.openxmlformats.org/package/2006/relationships"><Relationship Id="rId8" Type="http://schemas.openxmlformats.org/officeDocument/2006/relationships/notesSlide" Target="../notesSlides/notesSlide65.xml"/><Relationship Id="rId7"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image" Target="../media/image1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C:\Users\Administrator\Desktop\QQ截图20160516104337.png"/>
          <p:cNvPicPr>
            <a:picLocks noChangeAspect="1" noChangeArrowheads="1"/>
          </p:cNvPicPr>
          <p:nvPr/>
        </p:nvPicPr>
        <p:blipFill>
          <a:blip r:embed="rId1"/>
          <a:srcRect/>
          <a:stretch>
            <a:fillRect/>
          </a:stretch>
        </p:blipFill>
        <p:spPr bwMode="auto">
          <a:xfrm>
            <a:off x="0" y="-26988"/>
            <a:ext cx="12190413" cy="6884988"/>
          </a:xfrm>
          <a:prstGeom prst="rect">
            <a:avLst/>
          </a:prstGeom>
          <a:noFill/>
          <a:ln w="9525">
            <a:noFill/>
            <a:miter lim="800000"/>
            <a:headEnd/>
            <a:tailEnd/>
          </a:ln>
        </p:spPr>
      </p:pic>
      <p:sp>
        <p:nvSpPr>
          <p:cNvPr id="24" name="圆角矩形 23"/>
          <p:cNvSpPr/>
          <p:nvPr/>
        </p:nvSpPr>
        <p:spPr>
          <a:xfrm>
            <a:off x="7297738" y="1117600"/>
            <a:ext cx="1092200" cy="849313"/>
          </a:xfrm>
          <a:prstGeom prst="roundRect">
            <a:avLst/>
          </a:prstGeom>
          <a:blipFill>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圆角矩形 24"/>
          <p:cNvSpPr/>
          <p:nvPr/>
        </p:nvSpPr>
        <p:spPr>
          <a:xfrm>
            <a:off x="7297738" y="2066925"/>
            <a:ext cx="1092200" cy="849313"/>
          </a:xfrm>
          <a:prstGeom prst="roundRect">
            <a:avLst/>
          </a:prstGeom>
          <a:blipFill>
            <a:blip r:embed="rId3"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6" name="圆角矩形 25"/>
          <p:cNvSpPr/>
          <p:nvPr/>
        </p:nvSpPr>
        <p:spPr>
          <a:xfrm>
            <a:off x="8604250" y="1117600"/>
            <a:ext cx="1092200" cy="849313"/>
          </a:xfrm>
          <a:prstGeom prst="roundRect">
            <a:avLst/>
          </a:prstGeom>
          <a:blipFill>
            <a:blip r:embed="rId4"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7" name="圆角矩形 26"/>
          <p:cNvSpPr/>
          <p:nvPr/>
        </p:nvSpPr>
        <p:spPr>
          <a:xfrm>
            <a:off x="9913938" y="3038475"/>
            <a:ext cx="1177925" cy="849313"/>
          </a:xfrm>
          <a:prstGeom prst="roundRect">
            <a:avLst/>
          </a:prstGeom>
          <a:blipFill>
            <a:blip r:embed="rId5"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TextBox 33"/>
          <p:cNvSpPr txBox="1">
            <a:spLocks noChangeArrowheads="1"/>
          </p:cNvSpPr>
          <p:nvPr/>
        </p:nvSpPr>
        <p:spPr bwMode="auto">
          <a:xfrm>
            <a:off x="7413625" y="4456113"/>
            <a:ext cx="2282825" cy="368300"/>
          </a:xfrm>
          <a:prstGeom prst="rect">
            <a:avLst/>
          </a:prstGeom>
          <a:noFill/>
          <a:ln w="9525">
            <a:noFill/>
            <a:miter lim="800000"/>
          </a:ln>
        </p:spPr>
        <p:txBody>
          <a:bodyPr>
            <a:spAutoFit/>
          </a:bodyPr>
          <a:lstStyle/>
          <a:p>
            <a:pPr algn="dist"/>
            <a:r>
              <a:rPr lang="zh-CN" altLang="en-US">
                <a:solidFill>
                  <a:srgbClr val="F79646"/>
                </a:solidFill>
                <a:latin typeface="微软雅黑" panose="020B0503020204020204" pitchFamily="34" charset="-122"/>
                <a:ea typeface="微软雅黑" panose="020B0503020204020204" pitchFamily="34" charset="-122"/>
              </a:rPr>
              <a:t>北京出版社</a:t>
            </a:r>
            <a:endParaRPr lang="zh-CN" altLang="en-US">
              <a:solidFill>
                <a:srgbClr val="F79646"/>
              </a:solidFill>
              <a:latin typeface="微软雅黑" panose="020B0503020204020204" pitchFamily="34" charset="-122"/>
              <a:ea typeface="微软雅黑" panose="020B0503020204020204" pitchFamily="34" charset="-122"/>
            </a:endParaRPr>
          </a:p>
        </p:txBody>
      </p:sp>
      <p:sp>
        <p:nvSpPr>
          <p:cNvPr id="30" name="TextBox 29"/>
          <p:cNvSpPr txBox="1">
            <a:spLocks noChangeArrowheads="1"/>
          </p:cNvSpPr>
          <p:nvPr/>
        </p:nvSpPr>
        <p:spPr bwMode="auto">
          <a:xfrm>
            <a:off x="1477963" y="3007995"/>
            <a:ext cx="4248150" cy="701675"/>
          </a:xfrm>
          <a:prstGeom prst="rect">
            <a:avLst/>
          </a:prstGeom>
          <a:noFill/>
          <a:ln w="9525">
            <a:noFill/>
            <a:miter lim="800000"/>
          </a:ln>
        </p:spPr>
        <p:txBody>
          <a:bodyPr wrap="none">
            <a:spAutoFit/>
          </a:bodyPr>
          <a:lstStyle/>
          <a:p>
            <a:pPr algn="ctr"/>
            <a:r>
              <a:rPr lang="zh-CN" altLang="en-US" sz="4000" b="1">
                <a:solidFill>
                  <a:srgbClr val="F79646"/>
                </a:solidFill>
                <a:latin typeface="AvantGarde Md BT"/>
                <a:ea typeface="微软雅黑" panose="020B0503020204020204" pitchFamily="34" charset="-122"/>
              </a:rPr>
              <a:t>审计学基础与实务</a:t>
            </a:r>
            <a:endParaRPr lang="zh-CN" altLang="en-US" sz="4000" b="1">
              <a:solidFill>
                <a:srgbClr val="F79646"/>
              </a:solidFill>
              <a:latin typeface="AvantGarde Md BT"/>
              <a:ea typeface="微软雅黑" panose="020B0503020204020204" pitchFamily="34" charset="-122"/>
            </a:endParaRPr>
          </a:p>
        </p:txBody>
      </p:sp>
      <p:sp>
        <p:nvSpPr>
          <p:cNvPr id="31" name="标题 4"/>
          <p:cNvSpPr txBox="1"/>
          <p:nvPr/>
        </p:nvSpPr>
        <p:spPr>
          <a:xfrm>
            <a:off x="709613" y="4095433"/>
            <a:ext cx="5776912" cy="268287"/>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lvl="1" algn="dist" fontAlgn="auto">
              <a:spcBef>
                <a:spcPts val="0"/>
              </a:spcBef>
              <a:spcAft>
                <a:spcPts val="0"/>
              </a:spcAft>
              <a:defRPr/>
            </a:pP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CAIJING FAGUI YU KUAIJI ZHIYE DAODE</a:t>
            </a:r>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7304166" y="1130019"/>
            <a:ext cx="3786329" cy="2779361"/>
            <a:chOff x="7304166" y="1130019"/>
            <a:chExt cx="3786329" cy="2779361"/>
          </a:xfrm>
          <a:scene3d>
            <a:camera prst="orthographicFront">
              <a:rot lat="0" lon="0" rev="0"/>
            </a:camera>
            <a:lightRig rig="contrasting" dir="t">
              <a:rot lat="0" lon="0" rev="1500000"/>
            </a:lightRig>
          </a:scene3d>
        </p:grpSpPr>
        <p:sp>
          <p:nvSpPr>
            <p:cNvPr id="2" name="矩形: 圆角 1"/>
            <p:cNvSpPr/>
            <p:nvPr/>
          </p:nvSpPr>
          <p:spPr>
            <a:xfrm>
              <a:off x="9912879" y="1130019"/>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3" name="矩形: 圆角 42"/>
            <p:cNvSpPr/>
            <p:nvPr/>
          </p:nvSpPr>
          <p:spPr>
            <a:xfrm>
              <a:off x="7304166" y="3060006"/>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4" name="矩形: 圆角 43"/>
            <p:cNvSpPr/>
            <p:nvPr/>
          </p:nvSpPr>
          <p:spPr>
            <a:xfrm>
              <a:off x="8598838" y="2101417"/>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rot="8861354">
              <a:off x="9507499" y="1944170"/>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5" name="矩形 44"/>
            <p:cNvSpPr/>
            <p:nvPr/>
          </p:nvSpPr>
          <p:spPr>
            <a:xfrm rot="8861354">
              <a:off x="8205540" y="2894548"/>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 name="组合 7"/>
          <p:cNvGrpSpPr/>
          <p:nvPr/>
        </p:nvGrpSpPr>
        <p:grpSpPr>
          <a:xfrm>
            <a:off x="8607157" y="2059042"/>
            <a:ext cx="2528609" cy="2765285"/>
            <a:chOff x="8568212" y="2059042"/>
            <a:chExt cx="2528609" cy="2765285"/>
          </a:xfrm>
          <a:scene3d>
            <a:camera prst="orthographicFront">
              <a:rot lat="0" lon="0" rev="0"/>
            </a:camera>
            <a:lightRig rig="contrasting" dir="t">
              <a:rot lat="0" lon="0" rev="1500000"/>
            </a:lightRig>
          </a:scene3d>
        </p:grpSpPr>
        <p:sp>
          <p:nvSpPr>
            <p:cNvPr id="46" name="矩形: 圆角 45"/>
            <p:cNvSpPr/>
            <p:nvPr/>
          </p:nvSpPr>
          <p:spPr>
            <a:xfrm>
              <a:off x="9917952" y="2059042"/>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7" name="矩形: 圆角 46"/>
            <p:cNvSpPr/>
            <p:nvPr/>
          </p:nvSpPr>
          <p:spPr>
            <a:xfrm>
              <a:off x="9919205" y="3974953"/>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8" name="矩形: 圆角 47"/>
            <p:cNvSpPr/>
            <p:nvPr/>
          </p:nvSpPr>
          <p:spPr>
            <a:xfrm>
              <a:off x="8568212" y="3027865"/>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4" name="矩形 53"/>
            <p:cNvSpPr/>
            <p:nvPr/>
          </p:nvSpPr>
          <p:spPr>
            <a:xfrm rot="8861354">
              <a:off x="9544258" y="290284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5" name="矩形 54"/>
            <p:cNvSpPr/>
            <p:nvPr/>
          </p:nvSpPr>
          <p:spPr>
            <a:xfrm rot="1991447">
              <a:off x="9508727" y="384988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4" name="矩形 3"/>
          <p:cNvSpPr/>
          <p:nvPr/>
        </p:nvSpPr>
        <p:spPr>
          <a:xfrm>
            <a:off x="0" y="-26988"/>
            <a:ext cx="261938" cy="6884988"/>
          </a:xfrm>
          <a:prstGeom prst="rect">
            <a:avLst/>
          </a:prstGeom>
          <a:gradFill flip="none" rotWithShape="1">
            <a:gsLst>
              <a:gs pos="0">
                <a:srgbClr val="F79646"/>
              </a:gs>
              <a:gs pos="100000">
                <a:srgbClr val="F7964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矩形 35"/>
          <p:cNvSpPr/>
          <p:nvPr/>
        </p:nvSpPr>
        <p:spPr>
          <a:xfrm>
            <a:off x="198438" y="-26988"/>
            <a:ext cx="261937" cy="6884988"/>
          </a:xfrm>
          <a:prstGeom prst="rect">
            <a:avLst/>
          </a:prstGeom>
          <a:solidFill>
            <a:srgbClr val="F9AB6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矩形 36"/>
          <p:cNvSpPr/>
          <p:nvPr/>
        </p:nvSpPr>
        <p:spPr>
          <a:xfrm>
            <a:off x="339725" y="-26988"/>
            <a:ext cx="261938" cy="6884988"/>
          </a:xfrm>
          <a:prstGeom prst="rect">
            <a:avLst/>
          </a:prstGeom>
          <a:solidFill>
            <a:srgbClr val="FBC4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7" name="直接连接符 6"/>
          <p:cNvCxnSpPr/>
          <p:nvPr/>
        </p:nvCxnSpPr>
        <p:spPr>
          <a:xfrm flipV="1">
            <a:off x="758825" y="3868420"/>
            <a:ext cx="5684838" cy="61913"/>
          </a:xfrm>
          <a:prstGeom prst="line">
            <a:avLst/>
          </a:prstGeom>
          <a:ln w="57150">
            <a:solidFill>
              <a:srgbClr val="F79646"/>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6815138" y="620713"/>
            <a:ext cx="5040312" cy="4968875"/>
          </a:xfrm>
          <a:prstGeom prst="rect">
            <a:avLst/>
          </a:prstGeom>
          <a:noFill/>
          <a:ln>
            <a:solidFill>
              <a:srgbClr val="F7964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par>
                                <p:cTn id="30" presetID="53" presetClass="entr" presetSubtype="16" fill="hold" nodeType="withEffect">
                                  <p:stCondLst>
                                    <p:cond delay="50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1000"/>
                                        <p:tgtEl>
                                          <p:spTgt spid="34"/>
                                        </p:tgtEl>
                                      </p:cBhvr>
                                    </p:animEffect>
                                    <p:anim calcmode="lin" valueType="num">
                                      <p:cBhvr>
                                        <p:cTn id="39" dur="1000" fill="hold"/>
                                        <p:tgtEl>
                                          <p:spTgt spid="34"/>
                                        </p:tgtEl>
                                        <p:attrNameLst>
                                          <p:attrName>ppt_x</p:attrName>
                                        </p:attrNameLst>
                                      </p:cBhvr>
                                      <p:tavLst>
                                        <p:tav tm="0">
                                          <p:val>
                                            <p:strVal val="#ppt_x"/>
                                          </p:val>
                                        </p:tav>
                                        <p:tav tm="100000">
                                          <p:val>
                                            <p:strVal val="#ppt_x"/>
                                          </p:val>
                                        </p:tav>
                                      </p:tavLst>
                                    </p:anim>
                                    <p:anim calcmode="lin" valueType="num">
                                      <p:cBhvr>
                                        <p:cTn id="40" dur="1000" fill="hold"/>
                                        <p:tgtEl>
                                          <p:spTgt spid="34"/>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par>
                          <p:cTn id="45" fill="hold">
                            <p:stCondLst>
                              <p:cond delay="2500"/>
                            </p:stCondLst>
                            <p:childTnLst>
                              <p:par>
                                <p:cTn id="46" presetID="2" presetClass="entr" presetSubtype="8" fill="hold" grpId="0" nodeType="afterEffect">
                                  <p:stCondLst>
                                    <p:cond delay="0"/>
                                  </p:stCondLst>
                                  <p:childTnLst>
                                    <p:set>
                                      <p:cBhvr>
                                        <p:cTn id="47" dur="1" fill="hold">
                                          <p:stCondLst>
                                            <p:cond delay="0"/>
                                          </p:stCondLst>
                                        </p:cTn>
                                        <p:tgtEl>
                                          <p:spTgt spid="4"/>
                                        </p:tgtEl>
                                        <p:attrNameLst>
                                          <p:attrName>style.visibility</p:attrName>
                                        </p:attrNameLst>
                                      </p:cBhvr>
                                      <p:to>
                                        <p:strVal val="visible"/>
                                      </p:to>
                                    </p:set>
                                    <p:anim calcmode="lin" valueType="num">
                                      <p:cBhvr additive="base">
                                        <p:cTn id="48" dur="500" fill="hold"/>
                                        <p:tgtEl>
                                          <p:spTgt spid="4"/>
                                        </p:tgtEl>
                                        <p:attrNameLst>
                                          <p:attrName>ppt_x</p:attrName>
                                        </p:attrNameLst>
                                      </p:cBhvr>
                                      <p:tavLst>
                                        <p:tav tm="0">
                                          <p:val>
                                            <p:strVal val="0-#ppt_w/2"/>
                                          </p:val>
                                        </p:tav>
                                        <p:tav tm="100000">
                                          <p:val>
                                            <p:strVal val="#ppt_x"/>
                                          </p:val>
                                        </p:tav>
                                      </p:tavLst>
                                    </p:anim>
                                    <p:anim calcmode="lin" valueType="num">
                                      <p:cBhvr additive="base">
                                        <p:cTn id="49" dur="500" fill="hold"/>
                                        <p:tgtEl>
                                          <p:spTgt spid="4"/>
                                        </p:tgtEl>
                                        <p:attrNameLst>
                                          <p:attrName>ppt_y</p:attrName>
                                        </p:attrNameLst>
                                      </p:cBhvr>
                                      <p:tavLst>
                                        <p:tav tm="0">
                                          <p:val>
                                            <p:strVal val="#ppt_y"/>
                                          </p:val>
                                        </p:tav>
                                        <p:tav tm="100000">
                                          <p:val>
                                            <p:strVal val="#ppt_y"/>
                                          </p:val>
                                        </p:tav>
                                      </p:tavLst>
                                    </p:anim>
                                  </p:childTnLst>
                                </p:cTn>
                              </p:par>
                            </p:childTnLst>
                          </p:cTn>
                        </p:par>
                        <p:par>
                          <p:cTn id="50" fill="hold">
                            <p:stCondLst>
                              <p:cond delay="3000"/>
                            </p:stCondLst>
                            <p:childTnLst>
                              <p:par>
                                <p:cTn id="51" presetID="2" presetClass="entr" presetSubtype="8"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additive="base">
                                        <p:cTn id="53" dur="500" fill="hold"/>
                                        <p:tgtEl>
                                          <p:spTgt spid="36"/>
                                        </p:tgtEl>
                                        <p:attrNameLst>
                                          <p:attrName>ppt_x</p:attrName>
                                        </p:attrNameLst>
                                      </p:cBhvr>
                                      <p:tavLst>
                                        <p:tav tm="0">
                                          <p:val>
                                            <p:strVal val="0-#ppt_w/2"/>
                                          </p:val>
                                        </p:tav>
                                        <p:tav tm="100000">
                                          <p:val>
                                            <p:strVal val="#ppt_x"/>
                                          </p:val>
                                        </p:tav>
                                      </p:tavLst>
                                    </p:anim>
                                    <p:anim calcmode="lin" valueType="num">
                                      <p:cBhvr additive="base">
                                        <p:cTn id="54" dur="500" fill="hold"/>
                                        <p:tgtEl>
                                          <p:spTgt spid="36"/>
                                        </p:tgtEl>
                                        <p:attrNameLst>
                                          <p:attrName>ppt_y</p:attrName>
                                        </p:attrNameLst>
                                      </p:cBhvr>
                                      <p:tavLst>
                                        <p:tav tm="0">
                                          <p:val>
                                            <p:strVal val="#ppt_y"/>
                                          </p:val>
                                        </p:tav>
                                        <p:tav tm="100000">
                                          <p:val>
                                            <p:strVal val="#ppt_y"/>
                                          </p:val>
                                        </p:tav>
                                      </p:tavLst>
                                    </p:anim>
                                  </p:childTnLst>
                                </p:cTn>
                              </p:par>
                            </p:childTnLst>
                          </p:cTn>
                        </p:par>
                        <p:par>
                          <p:cTn id="55" fill="hold">
                            <p:stCondLst>
                              <p:cond delay="3500"/>
                            </p:stCondLst>
                            <p:childTnLst>
                              <p:par>
                                <p:cTn id="56" presetID="2" presetClass="entr" presetSubtype="8" fill="hold" grpId="0" nodeType="after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500" fill="hold"/>
                                        <p:tgtEl>
                                          <p:spTgt spid="37"/>
                                        </p:tgtEl>
                                        <p:attrNameLst>
                                          <p:attrName>ppt_x</p:attrName>
                                        </p:attrNameLst>
                                      </p:cBhvr>
                                      <p:tavLst>
                                        <p:tav tm="0">
                                          <p:val>
                                            <p:strVal val="0-#ppt_w/2"/>
                                          </p:val>
                                        </p:tav>
                                        <p:tav tm="100000">
                                          <p:val>
                                            <p:strVal val="#ppt_x"/>
                                          </p:val>
                                        </p:tav>
                                      </p:tavLst>
                                    </p:anim>
                                    <p:anim calcmode="lin" valueType="num">
                                      <p:cBhvr additive="base">
                                        <p:cTn id="59" dur="500" fill="hold"/>
                                        <p:tgtEl>
                                          <p:spTgt spid="37"/>
                                        </p:tgtEl>
                                        <p:attrNameLst>
                                          <p:attrName>ppt_y</p:attrName>
                                        </p:attrNameLst>
                                      </p:cBhvr>
                                      <p:tavLst>
                                        <p:tav tm="0">
                                          <p:val>
                                            <p:strVal val="#ppt_y"/>
                                          </p:val>
                                        </p:tav>
                                        <p:tav tm="100000">
                                          <p:val>
                                            <p:strVal val="#ppt_y"/>
                                          </p:val>
                                        </p:tav>
                                      </p:tavLst>
                                    </p:anim>
                                  </p:childTnLst>
                                </p:cTn>
                              </p:par>
                              <p:par>
                                <p:cTn id="60" presetID="2" presetClass="entr" presetSubtype="8" fill="hold" nodeType="withEffect">
                                  <p:stCondLst>
                                    <p:cond delay="0"/>
                                  </p:stCondLst>
                                  <p:childTnLst>
                                    <p:set>
                                      <p:cBhvr>
                                        <p:cTn id="61" dur="1" fill="hold">
                                          <p:stCondLst>
                                            <p:cond delay="0"/>
                                          </p:stCondLst>
                                        </p:cTn>
                                        <p:tgtEl>
                                          <p:spTgt spid="7"/>
                                        </p:tgtEl>
                                        <p:attrNameLst>
                                          <p:attrName>style.visibility</p:attrName>
                                        </p:attrNameLst>
                                      </p:cBhvr>
                                      <p:to>
                                        <p:strVal val="visible"/>
                                      </p:to>
                                    </p:set>
                                    <p:anim calcmode="lin" valueType="num">
                                      <p:cBhvr additive="base">
                                        <p:cTn id="62" dur="500" fill="hold"/>
                                        <p:tgtEl>
                                          <p:spTgt spid="7"/>
                                        </p:tgtEl>
                                        <p:attrNameLst>
                                          <p:attrName>ppt_x</p:attrName>
                                        </p:attrNameLst>
                                      </p:cBhvr>
                                      <p:tavLst>
                                        <p:tav tm="0">
                                          <p:val>
                                            <p:strVal val="0-#ppt_w/2"/>
                                          </p:val>
                                        </p:tav>
                                        <p:tav tm="100000">
                                          <p:val>
                                            <p:strVal val="#ppt_x"/>
                                          </p:val>
                                        </p:tav>
                                      </p:tavLst>
                                    </p:anim>
                                    <p:anim calcmode="lin" valueType="num">
                                      <p:cBhvr additive="base">
                                        <p:cTn id="63" dur="500" fill="hold"/>
                                        <p:tgtEl>
                                          <p:spTgt spid="7"/>
                                        </p:tgtEl>
                                        <p:attrNameLst>
                                          <p:attrName>ppt_y</p:attrName>
                                        </p:attrNameLst>
                                      </p:cBhvr>
                                      <p:tavLst>
                                        <p:tav tm="0">
                                          <p:val>
                                            <p:strVal val="#ppt_y"/>
                                          </p:val>
                                        </p:tav>
                                        <p:tav tm="100000">
                                          <p:val>
                                            <p:strVal val="#ppt_y"/>
                                          </p:val>
                                        </p:tav>
                                      </p:tavLst>
                                    </p:anim>
                                  </p:childTnLst>
                                </p:cTn>
                              </p:par>
                            </p:childTnLst>
                          </p:cTn>
                        </p:par>
                        <p:par>
                          <p:cTn id="64" fill="hold">
                            <p:stCondLst>
                              <p:cond delay="4000"/>
                            </p:stCondLst>
                            <p:childTnLst>
                              <p:par>
                                <p:cTn id="65" presetID="14" presetClass="entr" presetSubtype="10" fill="hold" grpId="0" nodeType="afterEffect">
                                  <p:stCondLst>
                                    <p:cond delay="0"/>
                                  </p:stCondLst>
                                  <p:iterate type="lt">
                                    <p:tmPct val="30000"/>
                                  </p:iterate>
                                  <p:childTnLst>
                                    <p:set>
                                      <p:cBhvr>
                                        <p:cTn id="66" dur="1" fill="hold">
                                          <p:stCondLst>
                                            <p:cond delay="0"/>
                                          </p:stCondLst>
                                        </p:cTn>
                                        <p:tgtEl>
                                          <p:spTgt spid="30"/>
                                        </p:tgtEl>
                                        <p:attrNameLst>
                                          <p:attrName>style.visibility</p:attrName>
                                        </p:attrNameLst>
                                      </p:cBhvr>
                                      <p:to>
                                        <p:strVal val="visible"/>
                                      </p:to>
                                    </p:set>
                                    <p:animEffect transition="in" filter="randombar(horizontal)">
                                      <p:cBhvr>
                                        <p:cTn id="67" dur="500"/>
                                        <p:tgtEl>
                                          <p:spTgt spid="30"/>
                                        </p:tgtEl>
                                      </p:cBhvr>
                                    </p:animEffect>
                                  </p:childTnLst>
                                </p:cTn>
                              </p:par>
                            </p:childTnLst>
                          </p:cTn>
                        </p:par>
                        <p:par>
                          <p:cTn id="68" fill="hold">
                            <p:stCondLst>
                              <p:cond delay="4550"/>
                            </p:stCondLst>
                            <p:childTnLst>
                              <p:par>
                                <p:cTn id="69" presetID="41" presetClass="entr" presetSubtype="0" fill="hold" grpId="0" nodeType="afterEffect">
                                  <p:stCondLst>
                                    <p:cond delay="0"/>
                                  </p:stCondLst>
                                  <p:iterate type="lt">
                                    <p:tmPct val="10000"/>
                                  </p:iterate>
                                  <p:childTnLst>
                                    <p:set>
                                      <p:cBhvr>
                                        <p:cTn id="70" dur="1" fill="hold">
                                          <p:stCondLst>
                                            <p:cond delay="0"/>
                                          </p:stCondLst>
                                        </p:cTn>
                                        <p:tgtEl>
                                          <p:spTgt spid="31"/>
                                        </p:tgtEl>
                                        <p:attrNameLst>
                                          <p:attrName>style.visibility</p:attrName>
                                        </p:attrNameLst>
                                      </p:cBhvr>
                                      <p:to>
                                        <p:strVal val="visible"/>
                                      </p:to>
                                    </p:set>
                                    <p:anim calcmode="lin" valueType="num">
                                      <p:cBhvr>
                                        <p:cTn id="71"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31"/>
                                        </p:tgtEl>
                                        <p:attrNameLst>
                                          <p:attrName>ppt_y</p:attrName>
                                        </p:attrNameLst>
                                      </p:cBhvr>
                                      <p:tavLst>
                                        <p:tav tm="0">
                                          <p:val>
                                            <p:strVal val="#ppt_y"/>
                                          </p:val>
                                        </p:tav>
                                        <p:tav tm="100000">
                                          <p:val>
                                            <p:strVal val="#ppt_y"/>
                                          </p:val>
                                        </p:tav>
                                      </p:tavLst>
                                    </p:anim>
                                    <p:anim calcmode="lin" valueType="num">
                                      <p:cBhvr>
                                        <p:cTn id="73"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34" grpId="0"/>
      <p:bldP spid="30" grpId="0"/>
      <p:bldP spid="31" grpId="0"/>
      <p:bldP spid="4" grpId="0" animBg="1"/>
      <p:bldP spid="36" grpId="0" animBg="1"/>
      <p:bldP spid="37" grpId="0" animBg="1"/>
      <p:bldP spid="1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30643"/>
            <a:ext cx="10153650" cy="1798320"/>
            <a:chOff x="946620" y="1659548"/>
            <a:chExt cx="10153650" cy="1798320"/>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333335" y="1659548"/>
              <a:ext cx="9516745" cy="488950"/>
            </a:xfrm>
            <a:prstGeom prst="rect">
              <a:avLst/>
            </a:prstGeom>
            <a:noFill/>
            <a:ln w="9525">
              <a:noFill/>
              <a:miter lim="800000"/>
            </a:ln>
          </p:spPr>
          <p:txBody>
            <a:bodyPr lIns="182843" tIns="91422" rIns="182843" bIns="91422">
              <a:spAutoFit/>
            </a:bodyPr>
            <a:lstStyle/>
            <a:p>
              <a:pPr marL="0" indent="0" eaLnBrk="0" hangingPunct="0">
                <a:spcBef>
                  <a:spcPct val="20000"/>
                </a:spcBef>
                <a:buFont typeface="Arial" panose="020B0604020202020204" pitchFamily="34" charset="0"/>
                <a:buNone/>
              </a:pPr>
              <a:r>
                <a:rPr sz="2000" b="1">
                  <a:latin typeface="Calibri" panose="020F0502020204030204" pitchFamily="34" charset="0"/>
                  <a:sym typeface="+mn-ea"/>
                </a:rPr>
                <a:t>（四）核算产品成本</a:t>
              </a:r>
              <a:endParaRPr sz="2000" b="1">
                <a:latin typeface="Calibri" panose="020F0502020204030204" pitchFamily="34" charset="0"/>
                <a:sym typeface="+mn-ea"/>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了解生产与存货循环</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2093913" y="2120265"/>
            <a:ext cx="8001000" cy="4267200"/>
          </a:xfrm>
          <a:prstGeom prst="rect">
            <a:avLst/>
          </a:prstGeom>
          <a:pattFill prst="ltDnDiag">
            <a:fgClr>
              <a:srgbClr val="4F81BD"/>
            </a:fgClr>
            <a:bgClr>
              <a:srgbClr val="FFFFFF"/>
            </a:bgClr>
          </a:pattFill>
          <a:ln w="9525">
            <a:noFill/>
            <a:miter lim="800000"/>
          </a:ln>
        </p:spPr>
        <p:txBody>
          <a:bodyPr/>
          <a:lstStyle/>
          <a:p>
            <a:pPr marL="469900" indent="-469900" eaLnBrk="0" hangingPunct="0">
              <a:lnSpc>
                <a:spcPct val="160000"/>
              </a:lnSpc>
              <a:spcBef>
                <a:spcPct val="20000"/>
              </a:spcBef>
              <a:buFont typeface="Arial" panose="020B0604020202020204" pitchFamily="34" charset="0"/>
              <a:buChar char="•"/>
            </a:pPr>
            <a:r>
              <a:rPr sz="2400">
                <a:latin typeface="仿宋" panose="02010609060101010101" charset="-122"/>
                <a:ea typeface="仿宋" panose="02010609060101010101" charset="-122"/>
                <a:cs typeface="仿宋" panose="02010609060101010101" charset="-122"/>
              </a:rPr>
              <a:t>为正确核算并有效控制产品成本，必须建立健全的成本会计制度，将生产控制和成本核算有机结合起来。一方面，生产过程中的各种记录，如生产通知单、领料单、入库单等文件资料都要汇集到会计部门,由会计部门对其进行审查和核对；另一方面 ，会计部门要设置相应的会计账户，连同有关部门对生产过程中的成本进行核算和控制。</a:t>
            </a:r>
            <a:endParaRPr sz="2400">
              <a:latin typeface="仿宋" panose="02010609060101010101" charset="-122"/>
              <a:ea typeface="仿宋" panose="02010609060101010101" charset="-122"/>
              <a:cs typeface="仿宋" panose="02010609060101010101"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30643"/>
            <a:ext cx="10153650" cy="1798320"/>
            <a:chOff x="946620" y="1659548"/>
            <a:chExt cx="10153650" cy="1798320"/>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333335" y="1659548"/>
              <a:ext cx="9516745" cy="488950"/>
            </a:xfrm>
            <a:prstGeom prst="rect">
              <a:avLst/>
            </a:prstGeom>
            <a:noFill/>
            <a:ln w="9525">
              <a:noFill/>
              <a:miter lim="800000"/>
            </a:ln>
          </p:spPr>
          <p:txBody>
            <a:bodyPr lIns="182843" tIns="91422" rIns="182843" bIns="91422">
              <a:spAutoFit/>
            </a:bodyPr>
            <a:lstStyle/>
            <a:p>
              <a:pPr marL="0" indent="0" eaLnBrk="0" hangingPunct="0">
                <a:spcBef>
                  <a:spcPct val="20000"/>
                </a:spcBef>
                <a:buFont typeface="Arial" panose="020B0604020202020204" pitchFamily="34" charset="0"/>
                <a:buNone/>
              </a:pPr>
              <a:r>
                <a:rPr sz="2000" b="1">
                  <a:latin typeface="Calibri" panose="020F0502020204030204" pitchFamily="34" charset="0"/>
                  <a:sym typeface="+mn-ea"/>
                </a:rPr>
                <a:t>（五）储存产成品</a:t>
              </a:r>
              <a:endParaRPr sz="2000" b="1">
                <a:latin typeface="Calibri" panose="020F0502020204030204" pitchFamily="34" charset="0"/>
                <a:sym typeface="+mn-ea"/>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了解生产与存货循环</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2062163" y="2133600"/>
            <a:ext cx="8001000" cy="4267200"/>
          </a:xfrm>
          <a:prstGeom prst="rect">
            <a:avLst/>
          </a:prstGeom>
          <a:pattFill prst="ltDnDiag">
            <a:fgClr>
              <a:srgbClr val="4F81BD"/>
            </a:fgClr>
            <a:bgClr>
              <a:srgbClr val="FFFFFF"/>
            </a:bgClr>
          </a:pattFill>
          <a:ln w="9525">
            <a:noFill/>
            <a:miter lim="800000"/>
          </a:ln>
        </p:spPr>
        <p:txBody>
          <a:bodyPr/>
          <a:lstStyle/>
          <a:p>
            <a:pPr marL="469900" indent="-469900" eaLnBrk="0" hangingPunct="0">
              <a:lnSpc>
                <a:spcPct val="190000"/>
              </a:lnSpc>
              <a:spcBef>
                <a:spcPct val="20000"/>
              </a:spcBef>
              <a:buFont typeface="Arial" panose="020B0604020202020204" pitchFamily="34" charset="0"/>
              <a:buChar char="•"/>
            </a:pPr>
            <a:r>
              <a:rPr sz="2400">
                <a:latin typeface="仿宋" panose="02010609060101010101" charset="-122"/>
                <a:ea typeface="仿宋" panose="02010609060101010101" charset="-122"/>
              </a:rPr>
              <a:t>仓库部门的职责为对需入库的产成品进行点验和检查，完成后方可签收。签收后，将实际入库数量通知会计部门。由此，仓库部门在确立了本身应承担的责任的同时，亦对验收部门的工作进行了验证。除此之外，仓库部门还应根据产成品的品质和特征分类存放保管，并填制标签。</a:t>
            </a:r>
            <a:endParaRPr sz="2400">
              <a:latin typeface="仿宋" panose="02010609060101010101" charset="-122"/>
              <a:ea typeface="仿宋" panose="02010609060101010101"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90258" y="1311593"/>
            <a:ext cx="10153650" cy="1798320"/>
            <a:chOff x="946620" y="1659548"/>
            <a:chExt cx="10153650" cy="1798320"/>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333335" y="1659548"/>
              <a:ext cx="9516745" cy="488950"/>
            </a:xfrm>
            <a:prstGeom prst="rect">
              <a:avLst/>
            </a:prstGeom>
            <a:noFill/>
            <a:ln w="9525">
              <a:noFill/>
              <a:miter lim="800000"/>
            </a:ln>
          </p:spPr>
          <p:txBody>
            <a:bodyPr lIns="182843" tIns="91422" rIns="182843" bIns="91422">
              <a:spAutoFit/>
            </a:bodyPr>
            <a:lstStyle/>
            <a:p>
              <a:pPr marL="0" indent="0" eaLnBrk="0" hangingPunct="0">
                <a:spcBef>
                  <a:spcPct val="20000"/>
                </a:spcBef>
                <a:buFont typeface="Arial" panose="020B0604020202020204" pitchFamily="34" charset="0"/>
                <a:buNone/>
              </a:pPr>
              <a:r>
                <a:rPr sz="2000" b="1">
                  <a:latin typeface="Calibri" panose="020F0502020204030204" pitchFamily="34" charset="0"/>
                  <a:sym typeface="+mn-ea"/>
                </a:rPr>
                <a:t>（六）发出产成品</a:t>
              </a:r>
              <a:endParaRPr sz="2000" b="1">
                <a:latin typeface="Calibri" panose="020F0502020204030204" pitchFamily="34" charset="0"/>
                <a:sym typeface="+mn-ea"/>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了解生产与存货循环</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2062163" y="2133600"/>
            <a:ext cx="8001000" cy="4267200"/>
          </a:xfrm>
          <a:prstGeom prst="rect">
            <a:avLst/>
          </a:prstGeom>
          <a:pattFill prst="ltDnDiag">
            <a:fgClr>
              <a:srgbClr val="4F81BD"/>
            </a:fgClr>
            <a:bgClr>
              <a:srgbClr val="FFFFFF"/>
            </a:bgClr>
          </a:pattFill>
          <a:ln w="9525">
            <a:noFill/>
            <a:miter lim="800000"/>
          </a:ln>
        </p:spPr>
        <p:txBody>
          <a:bodyPr/>
          <a:lstStyle/>
          <a:p>
            <a:pPr marL="469900" indent="-469900" eaLnBrk="0" hangingPunct="0">
              <a:lnSpc>
                <a:spcPct val="210000"/>
              </a:lnSpc>
              <a:spcBef>
                <a:spcPct val="20000"/>
              </a:spcBef>
              <a:buFont typeface="Arial" panose="020B0604020202020204" pitchFamily="34" charset="0"/>
              <a:buChar char="•"/>
            </a:pPr>
            <a:r>
              <a:rPr sz="2400">
                <a:latin typeface="仿宋" panose="02010609060101010101" charset="-122"/>
                <a:ea typeface="仿宋" panose="02010609060101010101" charset="-122"/>
              </a:rPr>
              <a:t>产成品的发出须由独立的发运部门进行。装运产成品时，发运部门必须凭借有关部门核准的发运通知单进行装运，并据此编制出库单。出库单至少一式四联，一联由发运部门留存，一联交仓库部门，一联送交顾客，一联作为给顾客开具发票的依据。</a:t>
            </a:r>
            <a:endParaRPr sz="2400">
              <a:latin typeface="仿宋" panose="02010609060101010101" charset="-122"/>
              <a:ea typeface="仿宋" panose="02010609060101010101"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583525" y="1721143"/>
              <a:ext cx="9516745" cy="550545"/>
            </a:xfrm>
            <a:prstGeom prst="rect">
              <a:avLst/>
            </a:prstGeom>
            <a:noFill/>
            <a:ln w="9525">
              <a:noFill/>
              <a:miter lim="800000"/>
            </a:ln>
          </p:spPr>
          <p:txBody>
            <a:bodyPr lIns="182843" tIns="91422" rIns="182843" bIns="91422">
              <a:spAutoFit/>
            </a:bodyPr>
            <a:lstStyle/>
            <a:p>
              <a:pPr marL="0" indent="0" eaLnBrk="0" hangingPunct="0">
                <a:spcBef>
                  <a:spcPct val="20000"/>
                </a:spcBef>
                <a:buFont typeface="Arial" panose="020B0604020202020204" pitchFamily="34" charset="0"/>
                <a:buNone/>
              </a:pPr>
              <a:r>
                <a:rPr sz="2400" b="1">
                  <a:latin typeface="Calibri" panose="020F0502020204030204" pitchFamily="34" charset="0"/>
                  <a:sym typeface="+mn-ea"/>
                </a:rPr>
                <a:t>生产与存货循环的主要业务活动如图8-1所示。</a:t>
              </a:r>
              <a:endParaRPr sz="2400" b="1">
                <a:latin typeface="Calibri" panose="020F0502020204030204" pitchFamily="34" charset="0"/>
                <a:sym typeface="+mn-ea"/>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了解生产与存货循环</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3" name="图片 2"/>
          <p:cNvPicPr>
            <a:picLocks noChangeAspect="1"/>
          </p:cNvPicPr>
          <p:nvPr/>
        </p:nvPicPr>
        <p:blipFill>
          <a:blip r:embed="rId1"/>
          <a:stretch>
            <a:fillRect/>
          </a:stretch>
        </p:blipFill>
        <p:spPr>
          <a:xfrm>
            <a:off x="678180" y="2380615"/>
            <a:ext cx="11269980" cy="3442970"/>
          </a:xfrm>
          <a:prstGeom prst="rect">
            <a:avLst/>
          </a:prstGeom>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二、生产与存货循环涉及的主要凭证和会计记录</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了解生产与存货循环</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2062163" y="2133600"/>
            <a:ext cx="8001000" cy="4267200"/>
          </a:xfrm>
          <a:prstGeom prst="rect">
            <a:avLst/>
          </a:prstGeom>
          <a:noFill/>
          <a:ln w="9525">
            <a:noFill/>
            <a:miter lim="800000"/>
          </a:ln>
        </p:spPr>
        <p:txBody>
          <a:bodyPr/>
          <a:lstStyle/>
          <a:p>
            <a:pPr marL="469900" indent="-469900" eaLnBrk="0" hangingPunct="0">
              <a:lnSpc>
                <a:spcPct val="240000"/>
              </a:lnSpc>
              <a:spcBef>
                <a:spcPct val="20000"/>
              </a:spcBef>
              <a:buFont typeface="Arial" panose="020B0604020202020204" pitchFamily="34" charset="0"/>
              <a:buChar char="•"/>
            </a:pPr>
            <a:r>
              <a:rPr sz="2400">
                <a:latin typeface="仿宋" panose="02010609060101010101" charset="-122"/>
                <a:ea typeface="仿宋" panose="02010609060101010101" charset="-122"/>
              </a:rPr>
              <a:t>生产与存货循环所涉及的主要凭证和会计记录有：生产指令、领发料凭证、产量和工时记录、工薪汇总表和人工费用分配表、材料费用分配表、制造费用分配汇总表、成本计算单和存货明细账等。</a:t>
            </a:r>
            <a:endParaRPr sz="2400">
              <a:latin typeface="仿宋" panose="02010609060101010101" charset="-122"/>
              <a:ea typeface="仿宋" panose="02010609060101010101"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90258" y="1330643"/>
            <a:ext cx="10153650" cy="1798320"/>
            <a:chOff x="946620" y="1659548"/>
            <a:chExt cx="10153650" cy="1798320"/>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333335" y="1659548"/>
              <a:ext cx="9516745" cy="488950"/>
            </a:xfrm>
            <a:prstGeom prst="rect">
              <a:avLst/>
            </a:prstGeom>
            <a:noFill/>
            <a:ln w="9525">
              <a:noFill/>
              <a:miter lim="800000"/>
            </a:ln>
          </p:spPr>
          <p:txBody>
            <a:bodyPr lIns="182843" tIns="91422" rIns="182843" bIns="91422">
              <a:spAutoFit/>
            </a:bodyPr>
            <a:lstStyle/>
            <a:p>
              <a:pPr marL="0" indent="0" eaLnBrk="0" hangingPunct="0">
                <a:spcBef>
                  <a:spcPct val="20000"/>
                </a:spcBef>
                <a:buFont typeface="Arial" panose="020B0604020202020204" pitchFamily="34" charset="0"/>
                <a:buNone/>
              </a:pPr>
              <a:r>
                <a:rPr sz="2000" b="1">
                  <a:latin typeface="Calibri" panose="020F0502020204030204" pitchFamily="34" charset="0"/>
                  <a:sym typeface="+mn-ea"/>
                </a:rPr>
                <a:t>（一）生产指令</a:t>
              </a:r>
              <a:endParaRPr sz="2000" b="1">
                <a:latin typeface="Calibri" panose="020F0502020204030204" pitchFamily="34" charset="0"/>
                <a:sym typeface="+mn-ea"/>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了解生产与存货循环</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2062163" y="2133600"/>
            <a:ext cx="8001000" cy="4267200"/>
          </a:xfrm>
          <a:prstGeom prst="rect">
            <a:avLst/>
          </a:prstGeom>
          <a:pattFill prst="ltUpDiag">
            <a:fgClr>
              <a:srgbClr val="4F81BD"/>
            </a:fgClr>
            <a:bgClr>
              <a:srgbClr val="FFFFFF"/>
            </a:bgClr>
          </a:pattFill>
          <a:ln w="9525">
            <a:noFill/>
            <a:miter lim="800000"/>
          </a:ln>
        </p:spPr>
        <p:txBody>
          <a:bodyPr/>
          <a:lstStyle/>
          <a:p>
            <a:pPr marL="469900" indent="-469900" eaLnBrk="0" hangingPunct="0">
              <a:lnSpc>
                <a:spcPct val="280000"/>
              </a:lnSpc>
              <a:spcBef>
                <a:spcPct val="20000"/>
              </a:spcBef>
              <a:buFont typeface="Arial" panose="020B0604020202020204" pitchFamily="34" charset="0"/>
              <a:buChar char="•"/>
            </a:pPr>
            <a:r>
              <a:rPr sz="2400">
                <a:latin typeface="仿宋" panose="02010609060101010101" charset="-122"/>
                <a:ea typeface="仿宋" panose="02010609060101010101" charset="-122"/>
                <a:cs typeface="仿宋" panose="02010609060101010101" charset="-122"/>
              </a:rPr>
              <a:t>生产指令即“生产任务通知单”，是企业下达生产任务的书面文件，用以通知生产车间组织产品制造，供应部门组织材料发放，会计部门组织成本计算。</a:t>
            </a:r>
            <a:endParaRPr sz="2400">
              <a:latin typeface="仿宋" panose="02010609060101010101" charset="-122"/>
              <a:ea typeface="仿宋" panose="02010609060101010101" charset="-122"/>
              <a:cs typeface="仿宋" panose="02010609060101010101"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30643"/>
            <a:ext cx="10153650" cy="1798320"/>
            <a:chOff x="946620" y="1659548"/>
            <a:chExt cx="10153650" cy="1798320"/>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333335" y="1659548"/>
              <a:ext cx="9516745" cy="488950"/>
            </a:xfrm>
            <a:prstGeom prst="rect">
              <a:avLst/>
            </a:prstGeom>
            <a:noFill/>
            <a:ln w="9525">
              <a:noFill/>
              <a:miter lim="800000"/>
            </a:ln>
          </p:spPr>
          <p:txBody>
            <a:bodyPr lIns="182843" tIns="91422" rIns="182843" bIns="91422">
              <a:spAutoFit/>
            </a:bodyPr>
            <a:lstStyle/>
            <a:p>
              <a:pPr marL="0" indent="0" eaLnBrk="0" hangingPunct="0">
                <a:spcBef>
                  <a:spcPct val="20000"/>
                </a:spcBef>
                <a:buFont typeface="Arial" panose="020B0604020202020204" pitchFamily="34" charset="0"/>
                <a:buNone/>
              </a:pPr>
              <a:r>
                <a:rPr sz="2000" b="1">
                  <a:latin typeface="Calibri" panose="020F0502020204030204" pitchFamily="34" charset="0"/>
                  <a:sym typeface="+mn-ea"/>
                </a:rPr>
                <a:t>（二）领发料凭证</a:t>
              </a:r>
              <a:endParaRPr sz="2000" b="1">
                <a:latin typeface="Calibri" panose="020F0502020204030204" pitchFamily="34" charset="0"/>
                <a:sym typeface="+mn-ea"/>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了解生产与存货循环</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2062163" y="2133600"/>
            <a:ext cx="8001000" cy="4267200"/>
          </a:xfrm>
          <a:prstGeom prst="rect">
            <a:avLst/>
          </a:prstGeom>
          <a:pattFill prst="ltUpDiag">
            <a:fgClr>
              <a:srgbClr val="4F81BD"/>
            </a:fgClr>
            <a:bgClr>
              <a:srgbClr val="FFFFFF"/>
            </a:bgClr>
          </a:pattFill>
          <a:ln w="9525">
            <a:noFill/>
            <a:miter lim="800000"/>
          </a:ln>
        </p:spPr>
        <p:txBody>
          <a:bodyPr/>
          <a:lstStyle/>
          <a:p>
            <a:pPr marL="469900" indent="-469900" eaLnBrk="0" hangingPunct="0">
              <a:lnSpc>
                <a:spcPct val="270000"/>
              </a:lnSpc>
              <a:spcBef>
                <a:spcPct val="20000"/>
              </a:spcBef>
              <a:buFont typeface="Arial" panose="020B0604020202020204" pitchFamily="34" charset="0"/>
              <a:buChar char="•"/>
            </a:pPr>
            <a:r>
              <a:rPr sz="2400">
                <a:latin typeface="仿宋" panose="02010609060101010101" charset="-122"/>
                <a:ea typeface="仿宋" panose="02010609060101010101" charset="-122"/>
              </a:rPr>
              <a:t>领发料凭证是企业为控制材料发出所采用的各种凭证，如材料发出汇总表、领料单、限额领料单、领料登记簿、退料单等。</a:t>
            </a:r>
            <a:endParaRPr sz="2400">
              <a:latin typeface="仿宋" panose="02010609060101010101" charset="-122"/>
              <a:ea typeface="仿宋" panose="02010609060101010101"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30643"/>
            <a:ext cx="10153650" cy="1798320"/>
            <a:chOff x="946620" y="1659548"/>
            <a:chExt cx="10153650" cy="1798320"/>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333335" y="1659548"/>
              <a:ext cx="9516745" cy="488950"/>
            </a:xfrm>
            <a:prstGeom prst="rect">
              <a:avLst/>
            </a:prstGeom>
            <a:noFill/>
            <a:ln w="9525">
              <a:noFill/>
              <a:miter lim="800000"/>
            </a:ln>
          </p:spPr>
          <p:txBody>
            <a:bodyPr lIns="182843" tIns="91422" rIns="182843" bIns="91422">
              <a:spAutoFit/>
            </a:bodyPr>
            <a:lstStyle/>
            <a:p>
              <a:pPr marL="0" indent="0" eaLnBrk="0" hangingPunct="0">
                <a:spcBef>
                  <a:spcPct val="20000"/>
                </a:spcBef>
                <a:buFont typeface="Arial" panose="020B0604020202020204" pitchFamily="34" charset="0"/>
                <a:buNone/>
              </a:pPr>
              <a:r>
                <a:rPr sz="2000" b="1">
                  <a:latin typeface="Calibri" panose="020F0502020204030204" pitchFamily="34" charset="0"/>
                  <a:sym typeface="+mn-ea"/>
                </a:rPr>
                <a:t>（三）产量和工时记录</a:t>
              </a:r>
              <a:endParaRPr sz="2000" b="1">
                <a:latin typeface="Calibri" panose="020F0502020204030204" pitchFamily="34" charset="0"/>
                <a:sym typeface="+mn-ea"/>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了解生产与存货循环</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2062163" y="2133600"/>
            <a:ext cx="8001000" cy="4267200"/>
          </a:xfrm>
          <a:prstGeom prst="rect">
            <a:avLst/>
          </a:prstGeom>
          <a:pattFill prst="ltUpDiag">
            <a:fgClr>
              <a:srgbClr val="4F81BD"/>
            </a:fgClr>
            <a:bgClr>
              <a:srgbClr val="FFFFFF"/>
            </a:bgClr>
          </a:pattFill>
          <a:ln w="9525">
            <a:noFill/>
            <a:miter lim="800000"/>
          </a:ln>
        </p:spPr>
        <p:txBody>
          <a:bodyPr/>
          <a:lstStyle/>
          <a:p>
            <a:pPr marL="469900" indent="-469900" eaLnBrk="0" hangingPunct="0">
              <a:lnSpc>
                <a:spcPct val="190000"/>
              </a:lnSpc>
              <a:spcBef>
                <a:spcPct val="20000"/>
              </a:spcBef>
              <a:buFont typeface="Arial" panose="020B0604020202020204" pitchFamily="34" charset="0"/>
              <a:buChar char="•"/>
            </a:pPr>
            <a:r>
              <a:rPr sz="2400">
                <a:latin typeface="仿宋" panose="02010609060101010101" charset="-122"/>
                <a:ea typeface="仿宋" panose="02010609060101010101" charset="-122"/>
              </a:rPr>
              <a:t>产量和工时记录是登记工人或生产班组在出勤时间内完成产品数量、质量和生产这些产品所耗费工时数量的原始记录。产量和工时记录的内容和格式是多种多样的，因生产类型不同而不同。常见的产量和工时记录主要有工作通知单、工序进程单、工作班产量报告、产量通知单、产量明细表、废品通知单等。</a:t>
            </a:r>
            <a:endParaRPr sz="2400">
              <a:latin typeface="仿宋" panose="02010609060101010101" charset="-122"/>
              <a:ea typeface="仿宋" panose="02010609060101010101"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30643"/>
            <a:ext cx="10153650" cy="1798320"/>
            <a:chOff x="946620" y="1659548"/>
            <a:chExt cx="10153650" cy="1798320"/>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333335" y="1659548"/>
              <a:ext cx="9516745" cy="488950"/>
            </a:xfrm>
            <a:prstGeom prst="rect">
              <a:avLst/>
            </a:prstGeom>
            <a:noFill/>
            <a:ln w="9525">
              <a:noFill/>
              <a:miter lim="800000"/>
            </a:ln>
          </p:spPr>
          <p:txBody>
            <a:bodyPr lIns="182843" tIns="91422" rIns="182843" bIns="91422">
              <a:spAutoFit/>
            </a:bodyPr>
            <a:lstStyle/>
            <a:p>
              <a:pPr marL="0" indent="0" eaLnBrk="0" hangingPunct="0">
                <a:spcBef>
                  <a:spcPct val="20000"/>
                </a:spcBef>
                <a:buFont typeface="Arial" panose="020B0604020202020204" pitchFamily="34" charset="0"/>
                <a:buNone/>
              </a:pPr>
              <a:r>
                <a:rPr sz="2000" b="1">
                  <a:latin typeface="Calibri" panose="020F0502020204030204" pitchFamily="34" charset="0"/>
                  <a:sym typeface="+mn-ea"/>
                </a:rPr>
                <a:t>（四）工薪汇总表及人工费用分配表</a:t>
              </a:r>
              <a:endParaRPr sz="2000" b="1">
                <a:latin typeface="Calibri" panose="020F0502020204030204" pitchFamily="34" charset="0"/>
                <a:sym typeface="+mn-ea"/>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了解生产与存货循环</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2062163" y="2133600"/>
            <a:ext cx="8001000" cy="4267200"/>
          </a:xfrm>
          <a:prstGeom prst="rect">
            <a:avLst/>
          </a:prstGeom>
          <a:pattFill prst="ltUpDiag">
            <a:fgClr>
              <a:srgbClr val="4F81BD"/>
            </a:fgClr>
            <a:bgClr>
              <a:srgbClr val="FFFFFF"/>
            </a:bgClr>
          </a:pattFill>
          <a:ln w="9525">
            <a:noFill/>
            <a:miter lim="800000"/>
          </a:ln>
        </p:spPr>
        <p:txBody>
          <a:bodyPr/>
          <a:lstStyle/>
          <a:p>
            <a:pPr marL="469900" indent="-469900" eaLnBrk="0" hangingPunct="0">
              <a:lnSpc>
                <a:spcPct val="210000"/>
              </a:lnSpc>
              <a:spcBef>
                <a:spcPct val="20000"/>
              </a:spcBef>
              <a:buFont typeface="Arial" panose="020B0604020202020204" pitchFamily="34" charset="0"/>
              <a:buChar char="•"/>
            </a:pPr>
            <a:r>
              <a:rPr sz="2400">
                <a:latin typeface="仿宋" panose="02010609060101010101" charset="-122"/>
                <a:ea typeface="仿宋" panose="02010609060101010101" charset="-122"/>
              </a:rPr>
              <a:t>工薪汇总表是为了反映企业全部工薪的结算情况，并据以进行工薪总分类核算和汇总整个企业工薪费用而编制的，它是企业进行工薪费用分配的依据。工薪费用分配表反映了各生产车间各产品应负担的生产工人工薪和福利费。</a:t>
            </a:r>
            <a:endParaRPr sz="2400">
              <a:latin typeface="仿宋" panose="02010609060101010101" charset="-122"/>
              <a:ea typeface="仿宋" panose="02010609060101010101"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30643"/>
            <a:ext cx="10153650" cy="1798320"/>
            <a:chOff x="946620" y="1659548"/>
            <a:chExt cx="10153650" cy="1798320"/>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333335" y="1659548"/>
              <a:ext cx="9516745" cy="488950"/>
            </a:xfrm>
            <a:prstGeom prst="rect">
              <a:avLst/>
            </a:prstGeom>
            <a:noFill/>
            <a:ln w="9525">
              <a:noFill/>
              <a:miter lim="800000"/>
            </a:ln>
          </p:spPr>
          <p:txBody>
            <a:bodyPr lIns="182843" tIns="91422" rIns="182843" bIns="91422">
              <a:spAutoFit/>
            </a:bodyPr>
            <a:lstStyle/>
            <a:p>
              <a:pPr marL="0" indent="0" eaLnBrk="0" hangingPunct="0">
                <a:spcBef>
                  <a:spcPct val="20000"/>
                </a:spcBef>
                <a:buFont typeface="Arial" panose="020B0604020202020204" pitchFamily="34" charset="0"/>
                <a:buNone/>
              </a:pPr>
              <a:r>
                <a:rPr sz="2000" b="1">
                  <a:latin typeface="Calibri" panose="020F0502020204030204" pitchFamily="34" charset="0"/>
                  <a:sym typeface="+mn-ea"/>
                </a:rPr>
                <a:t>（五）材料费用分配表</a:t>
              </a:r>
              <a:endParaRPr sz="2000" b="1">
                <a:latin typeface="Calibri" panose="020F0502020204030204" pitchFamily="34" charset="0"/>
                <a:sym typeface="+mn-ea"/>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了解生产与存货循环</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911985" y="2111375"/>
            <a:ext cx="8001000" cy="2530475"/>
          </a:xfrm>
          <a:prstGeom prst="rect">
            <a:avLst/>
          </a:prstGeom>
          <a:pattFill prst="ltUpDiag">
            <a:fgClr>
              <a:srgbClr val="4F81BD"/>
            </a:fgClr>
            <a:bgClr>
              <a:srgbClr val="FFFFFF"/>
            </a:bgClr>
          </a:pattFill>
          <a:ln w="9525">
            <a:noFill/>
            <a:miter lim="800000"/>
          </a:ln>
        </p:spPr>
        <p:txBody>
          <a:bodyPr/>
          <a:lstStyle/>
          <a:p>
            <a:pPr marL="469900" indent="-469900" eaLnBrk="0" hangingPunct="0">
              <a:lnSpc>
                <a:spcPct val="240000"/>
              </a:lnSpc>
              <a:spcBef>
                <a:spcPct val="20000"/>
              </a:spcBef>
              <a:buFont typeface="Arial" panose="020B0604020202020204" pitchFamily="34" charset="0"/>
              <a:buChar char="•"/>
            </a:pPr>
            <a:r>
              <a:rPr sz="2400">
                <a:latin typeface="仿宋" panose="02010609060101010101" charset="-122"/>
                <a:ea typeface="仿宋" panose="02010609060101010101" charset="-122"/>
                <a:cs typeface="仿宋" panose="02010609060101010101" charset="-122"/>
              </a:rPr>
              <a:t>  材料费用分配表是用以汇总反映各生产车间各产品所耗费的材料费用的原始记录。</a:t>
            </a:r>
            <a:endParaRPr sz="2400">
              <a:latin typeface="仿宋" panose="02010609060101010101" charset="-122"/>
              <a:ea typeface="仿宋" panose="02010609060101010101" charset="-122"/>
              <a:cs typeface="仿宋" panose="02010609060101010101"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矩形 140"/>
          <p:cNvSpPr/>
          <p:nvPr/>
        </p:nvSpPr>
        <p:spPr>
          <a:xfrm>
            <a:off x="318" y="2314258"/>
            <a:ext cx="12188825" cy="2338387"/>
          </a:xfrm>
          <a:prstGeom prst="rect">
            <a:avLst/>
          </a:prstGeom>
          <a:gradFill flip="none" rotWithShape="1">
            <a:gsLst>
              <a:gs pos="0">
                <a:srgbClr val="F79646"/>
              </a:gs>
              <a:gs pos="21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6" name="TextBox 64"/>
          <p:cNvSpPr>
            <a:spLocks noChangeArrowheads="1"/>
          </p:cNvSpPr>
          <p:nvPr/>
        </p:nvSpPr>
        <p:spPr bwMode="auto">
          <a:xfrm>
            <a:off x="5189538" y="2967673"/>
            <a:ext cx="6355080" cy="922020"/>
          </a:xfrm>
          <a:prstGeom prst="rect">
            <a:avLst/>
          </a:prstGeom>
          <a:noFill/>
          <a:ln w="9525">
            <a:noFill/>
            <a:miter lim="800000"/>
          </a:ln>
        </p:spPr>
        <p:txBody>
          <a:bodyPr wrap="none" anchor="ctr">
            <a:spAutoFit/>
          </a:bodyPr>
          <a:lstStyle/>
          <a:p>
            <a:pPr algn="ctr" eaLnBrk="0" hangingPunct="0"/>
            <a:r>
              <a:rPr lang="zh-CN" altLang="en-US" sz="5400">
                <a:solidFill>
                  <a:schemeClr val="bg1"/>
                </a:solidFill>
                <a:latin typeface="微软雅黑" panose="020B0503020204020204" pitchFamily="34" charset="-122"/>
                <a:ea typeface="微软雅黑" panose="020B0503020204020204" pitchFamily="34" charset="-122"/>
                <a:sym typeface="Arial" panose="020B0604020202020204" pitchFamily="34" charset="0"/>
              </a:rPr>
              <a:t>生产与存货循环审计</a:t>
            </a:r>
            <a:endParaRPr lang="zh-CN" altLang="en-US" sz="540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cxnSp>
        <p:nvCxnSpPr>
          <p:cNvPr id="147" name="直接连接符 146"/>
          <p:cNvCxnSpPr/>
          <p:nvPr/>
        </p:nvCxnSpPr>
        <p:spPr>
          <a:xfrm>
            <a:off x="4654550" y="2835275"/>
            <a:ext cx="0" cy="129540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矩形 1"/>
          <p:cNvSpPr>
            <a:spLocks noChangeAspect="1"/>
          </p:cNvSpPr>
          <p:nvPr/>
        </p:nvSpPr>
        <p:spPr>
          <a:xfrm>
            <a:off x="604838" y="2874963"/>
            <a:ext cx="3548062" cy="1216025"/>
          </a:xfrm>
          <a:prstGeom prst="rect">
            <a:avLst/>
          </a:prstGeom>
          <a:gradFill flip="none" rotWithShape="1">
            <a:gsLst>
              <a:gs pos="0">
                <a:srgbClr val="F79646"/>
              </a:gs>
              <a:gs pos="100000">
                <a:srgbClr val="F79646"/>
              </a:gs>
            </a:gsLst>
            <a:lin ang="7200000" scaled="0"/>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5" name="文本框 4"/>
          <p:cNvSpPr txBox="1">
            <a:spLocks noChangeArrowheads="1"/>
          </p:cNvSpPr>
          <p:nvPr/>
        </p:nvSpPr>
        <p:spPr bwMode="auto">
          <a:xfrm>
            <a:off x="604838" y="3067050"/>
            <a:ext cx="3548062" cy="829945"/>
          </a:xfrm>
          <a:prstGeom prst="rect">
            <a:avLst/>
          </a:prstGeom>
          <a:noFill/>
          <a:ln w="9525">
            <a:noFill/>
            <a:miter lim="800000"/>
          </a:ln>
        </p:spPr>
        <p:txBody>
          <a:bodyPr>
            <a:spAutoFit/>
          </a:bodyPr>
          <a:lstStyle/>
          <a:p>
            <a:pPr algn="ctr"/>
            <a:r>
              <a:rPr lang="zh-CN" altLang="en-US" sz="4800" b="1">
                <a:solidFill>
                  <a:schemeClr val="bg1"/>
                </a:solidFill>
                <a:latin typeface="Calibri" panose="020F0502020204030204" pitchFamily="34" charset="0"/>
              </a:rPr>
              <a:t>项目八</a:t>
            </a:r>
            <a:endParaRPr lang="zh-CN" altLang="en-US" sz="4800" b="1">
              <a:solidFill>
                <a:schemeClr val="bg1"/>
              </a:solidFill>
              <a:latin typeface="Calibri" panose="020F0502020204030204" pitchFamily="34" charset="0"/>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1"/>
                                        </p:tgtEl>
                                        <p:attrNameLst>
                                          <p:attrName>style.visibility</p:attrName>
                                        </p:attrNameLst>
                                      </p:cBhvr>
                                      <p:to>
                                        <p:strVal val="visible"/>
                                      </p:to>
                                    </p:set>
                                    <p:animEffect transition="in" filter="wipe(left)">
                                      <p:cBhvr>
                                        <p:cTn id="7" dur="500"/>
                                        <p:tgtEl>
                                          <p:spTgt spid="14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23" presetClass="entr" presetSubtype="272"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strVal val="2/3*#ppt_w"/>
                                          </p:val>
                                        </p:tav>
                                        <p:tav tm="100000">
                                          <p:val>
                                            <p:strVal val="#ppt_w"/>
                                          </p:val>
                                        </p:tav>
                                      </p:tavLst>
                                    </p:anim>
                                    <p:anim calcmode="lin" valueType="num">
                                      <p:cBhvr>
                                        <p:cTn id="18" dur="500" fill="hold"/>
                                        <p:tgtEl>
                                          <p:spTgt spid="5"/>
                                        </p:tgtEl>
                                        <p:attrNameLst>
                                          <p:attrName>ppt_h</p:attrName>
                                        </p:attrNameLst>
                                      </p:cBhvr>
                                      <p:tavLst>
                                        <p:tav tm="0">
                                          <p:val>
                                            <p:strVal val="2/3*#ppt_h"/>
                                          </p:val>
                                        </p:tav>
                                        <p:tav tm="100000">
                                          <p:val>
                                            <p:strVal val="#ppt_h"/>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146"/>
                                        </p:tgtEl>
                                        <p:attrNameLst>
                                          <p:attrName>style.visibility</p:attrName>
                                        </p:attrNameLst>
                                      </p:cBhvr>
                                      <p:to>
                                        <p:strVal val="visible"/>
                                      </p:to>
                                    </p:set>
                                    <p:anim calcmode="lin" valueType="num">
                                      <p:cBhvr>
                                        <p:cTn id="22" dur="500" fill="hold"/>
                                        <p:tgtEl>
                                          <p:spTgt spid="146"/>
                                        </p:tgtEl>
                                        <p:attrNameLst>
                                          <p:attrName>ppt_w</p:attrName>
                                        </p:attrNameLst>
                                      </p:cBhvr>
                                      <p:tavLst>
                                        <p:tav tm="0">
                                          <p:val>
                                            <p:fltVal val="0"/>
                                          </p:val>
                                        </p:tav>
                                        <p:tav tm="100000">
                                          <p:val>
                                            <p:strVal val="#ppt_w"/>
                                          </p:val>
                                        </p:tav>
                                      </p:tavLst>
                                    </p:anim>
                                    <p:anim calcmode="lin" valueType="num">
                                      <p:cBhvr>
                                        <p:cTn id="23" dur="500" fill="hold"/>
                                        <p:tgtEl>
                                          <p:spTgt spid="146"/>
                                        </p:tgtEl>
                                        <p:attrNameLst>
                                          <p:attrName>ppt_h</p:attrName>
                                        </p:attrNameLst>
                                      </p:cBhvr>
                                      <p:tavLst>
                                        <p:tav tm="0">
                                          <p:val>
                                            <p:fltVal val="0"/>
                                          </p:val>
                                        </p:tav>
                                        <p:tav tm="100000">
                                          <p:val>
                                            <p:strVal val="#ppt_h"/>
                                          </p:val>
                                        </p:tav>
                                      </p:tavLst>
                                    </p:anim>
                                    <p:animEffect transition="in" filter="fade">
                                      <p:cBhvr>
                                        <p:cTn id="24" dur="500"/>
                                        <p:tgtEl>
                                          <p:spTgt spid="146"/>
                                        </p:tgtEl>
                                      </p:cBhvr>
                                    </p:animEffect>
                                  </p:childTnLst>
                                </p:cTn>
                              </p:par>
                            </p:childTnLst>
                          </p:cTn>
                        </p:par>
                        <p:par>
                          <p:cTn id="25" fill="hold">
                            <p:stCondLst>
                              <p:cond delay="2000"/>
                            </p:stCondLst>
                            <p:childTnLst>
                              <p:par>
                                <p:cTn id="26" presetID="16" presetClass="entr" presetSubtype="42" fill="hold" nodeType="afterEffect">
                                  <p:stCondLst>
                                    <p:cond delay="0"/>
                                  </p:stCondLst>
                                  <p:childTnLst>
                                    <p:set>
                                      <p:cBhvr>
                                        <p:cTn id="27" dur="1" fill="hold">
                                          <p:stCondLst>
                                            <p:cond delay="0"/>
                                          </p:stCondLst>
                                        </p:cTn>
                                        <p:tgtEl>
                                          <p:spTgt spid="147"/>
                                        </p:tgtEl>
                                        <p:attrNameLst>
                                          <p:attrName>style.visibility</p:attrName>
                                        </p:attrNameLst>
                                      </p:cBhvr>
                                      <p:to>
                                        <p:strVal val="visible"/>
                                      </p:to>
                                    </p:set>
                                    <p:animEffect transition="in" filter="barn(outHorizontal)">
                                      <p:cBhvr>
                                        <p:cTn id="28" dur="10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bldLvl="0" animBg="1"/>
      <p:bldP spid="146" grpId="0"/>
      <p:bldP spid="2" grpId="0" bldLvl="0" animBg="1"/>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30643"/>
            <a:ext cx="10153650" cy="1798320"/>
            <a:chOff x="946620" y="1659548"/>
            <a:chExt cx="10153650" cy="1798320"/>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333335" y="1659548"/>
              <a:ext cx="9516745" cy="488950"/>
            </a:xfrm>
            <a:prstGeom prst="rect">
              <a:avLst/>
            </a:prstGeom>
            <a:noFill/>
            <a:ln w="9525">
              <a:noFill/>
              <a:miter lim="800000"/>
            </a:ln>
          </p:spPr>
          <p:txBody>
            <a:bodyPr lIns="182843" tIns="91422" rIns="182843" bIns="91422">
              <a:spAutoFit/>
            </a:bodyPr>
            <a:lstStyle/>
            <a:p>
              <a:pPr marL="0" indent="0" eaLnBrk="0" hangingPunct="0">
                <a:spcBef>
                  <a:spcPct val="20000"/>
                </a:spcBef>
                <a:buFont typeface="Arial" panose="020B0604020202020204" pitchFamily="34" charset="0"/>
                <a:buNone/>
              </a:pPr>
              <a:r>
                <a:rPr sz="2000" b="1">
                  <a:latin typeface="Calibri" panose="020F0502020204030204" pitchFamily="34" charset="0"/>
                  <a:sym typeface="+mn-ea"/>
                </a:rPr>
                <a:t>（六）制造费用分配汇总表</a:t>
              </a:r>
              <a:endParaRPr sz="2000" b="1">
                <a:latin typeface="Calibri" panose="020F0502020204030204" pitchFamily="34" charset="0"/>
                <a:sym typeface="+mn-ea"/>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了解生产与存货循环</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2062480" y="2133600"/>
            <a:ext cx="8001000" cy="2266950"/>
          </a:xfrm>
          <a:prstGeom prst="rect">
            <a:avLst/>
          </a:prstGeom>
          <a:pattFill prst="ltUpDiag">
            <a:fgClr>
              <a:srgbClr val="4F81BD"/>
            </a:fgClr>
            <a:bgClr>
              <a:srgbClr val="FFFFFF"/>
            </a:bgClr>
          </a:pattFill>
          <a:ln w="9525">
            <a:noFill/>
            <a:miter lim="800000"/>
          </a:ln>
        </p:spPr>
        <p:txBody>
          <a:bodyPr/>
          <a:lstStyle/>
          <a:p>
            <a:pPr marL="469900" indent="-469900" eaLnBrk="0" hangingPunct="0">
              <a:lnSpc>
                <a:spcPct val="270000"/>
              </a:lnSpc>
              <a:spcBef>
                <a:spcPct val="20000"/>
              </a:spcBef>
              <a:buFont typeface="Arial" panose="020B0604020202020204" pitchFamily="34" charset="0"/>
              <a:buChar char="•"/>
            </a:pPr>
            <a:r>
              <a:rPr sz="2400">
                <a:latin typeface="仿宋" panose="02010609060101010101" charset="-122"/>
                <a:ea typeface="仿宋" panose="02010609060101010101" charset="-122"/>
              </a:rPr>
              <a:t>制造费用分配汇总表是用以汇总反映各生产车间各产品所应负担的制造费用的原始记录。</a:t>
            </a:r>
            <a:endParaRPr sz="2400">
              <a:latin typeface="仿宋" panose="02010609060101010101" charset="-122"/>
              <a:ea typeface="仿宋" panose="02010609060101010101"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30643"/>
            <a:ext cx="10153650" cy="1798320"/>
            <a:chOff x="946620" y="1659548"/>
            <a:chExt cx="10153650" cy="1798320"/>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333335" y="1659548"/>
              <a:ext cx="9516745" cy="488950"/>
            </a:xfrm>
            <a:prstGeom prst="rect">
              <a:avLst/>
            </a:prstGeom>
            <a:noFill/>
            <a:ln w="9525">
              <a:noFill/>
              <a:miter lim="800000"/>
            </a:ln>
          </p:spPr>
          <p:txBody>
            <a:bodyPr lIns="182843" tIns="91422" rIns="182843" bIns="91422">
              <a:spAutoFit/>
            </a:bodyPr>
            <a:lstStyle/>
            <a:p>
              <a:pPr marL="0" indent="0" eaLnBrk="0" hangingPunct="0">
                <a:spcBef>
                  <a:spcPct val="20000"/>
                </a:spcBef>
                <a:buFont typeface="Arial" panose="020B0604020202020204" pitchFamily="34" charset="0"/>
                <a:buNone/>
              </a:pPr>
              <a:r>
                <a:rPr sz="2000" b="1">
                  <a:latin typeface="Calibri" panose="020F0502020204030204" pitchFamily="34" charset="0"/>
                  <a:sym typeface="+mn-ea"/>
                </a:rPr>
                <a:t>（七）成本计算单</a:t>
              </a:r>
              <a:endParaRPr sz="2000" b="1">
                <a:latin typeface="Calibri" panose="020F0502020204030204" pitchFamily="34" charset="0"/>
                <a:sym typeface="+mn-ea"/>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了解生产与存货循环</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2062480" y="2133600"/>
            <a:ext cx="8001000" cy="2806700"/>
          </a:xfrm>
          <a:prstGeom prst="rect">
            <a:avLst/>
          </a:prstGeom>
          <a:pattFill prst="ltUpDiag">
            <a:fgClr>
              <a:srgbClr val="4F81BD"/>
            </a:fgClr>
            <a:bgClr>
              <a:srgbClr val="FFFFFF"/>
            </a:bgClr>
          </a:pattFill>
          <a:ln w="9525">
            <a:noFill/>
            <a:miter lim="800000"/>
          </a:ln>
        </p:spPr>
        <p:txBody>
          <a:bodyPr/>
          <a:lstStyle/>
          <a:p>
            <a:pPr marL="469900" indent="-469900" eaLnBrk="0" hangingPunct="0">
              <a:lnSpc>
                <a:spcPct val="240000"/>
              </a:lnSpc>
              <a:spcBef>
                <a:spcPct val="20000"/>
              </a:spcBef>
              <a:buFont typeface="Arial" panose="020B0604020202020204" pitchFamily="34" charset="0"/>
              <a:buChar char="•"/>
            </a:pPr>
            <a:r>
              <a:rPr sz="2400">
                <a:latin typeface="仿宋" panose="02010609060101010101" charset="-122"/>
                <a:ea typeface="仿宋" panose="02010609060101010101" charset="-122"/>
              </a:rPr>
              <a:t>成本计算单是用来归集某一成本计算对象所应承担的生产费用，计算该成本计算对象的总成本和单位成本的记录。</a:t>
            </a:r>
            <a:endParaRPr sz="2400">
              <a:latin typeface="仿宋" panose="02010609060101010101" charset="-122"/>
              <a:ea typeface="仿宋" panose="02010609060101010101"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30643"/>
            <a:ext cx="10153650" cy="1798320"/>
            <a:chOff x="946620" y="1659548"/>
            <a:chExt cx="10153650" cy="1798320"/>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333335" y="1659548"/>
              <a:ext cx="9516745" cy="488950"/>
            </a:xfrm>
            <a:prstGeom prst="rect">
              <a:avLst/>
            </a:prstGeom>
            <a:noFill/>
            <a:ln w="9525">
              <a:noFill/>
              <a:miter lim="800000"/>
            </a:ln>
          </p:spPr>
          <p:txBody>
            <a:bodyPr lIns="182843" tIns="91422" rIns="182843" bIns="91422">
              <a:spAutoFit/>
            </a:bodyPr>
            <a:lstStyle/>
            <a:p>
              <a:pPr marL="0" indent="0" eaLnBrk="0" hangingPunct="0">
                <a:spcBef>
                  <a:spcPct val="20000"/>
                </a:spcBef>
                <a:buFont typeface="Arial" panose="020B0604020202020204" pitchFamily="34" charset="0"/>
                <a:buNone/>
              </a:pPr>
              <a:r>
                <a:rPr sz="2000" b="1">
                  <a:latin typeface="Calibri" panose="020F0502020204030204" pitchFamily="34" charset="0"/>
                  <a:sym typeface="+mn-ea"/>
                </a:rPr>
                <a:t>（八）存货明细账</a:t>
              </a:r>
              <a:endParaRPr sz="2000" b="1">
                <a:latin typeface="Calibri" panose="020F0502020204030204" pitchFamily="34" charset="0"/>
                <a:sym typeface="+mn-ea"/>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了解生产与存货循环</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2094230" y="2068195"/>
            <a:ext cx="8001000" cy="2397760"/>
          </a:xfrm>
          <a:prstGeom prst="rect">
            <a:avLst/>
          </a:prstGeom>
          <a:pattFill prst="ltUpDiag">
            <a:fgClr>
              <a:srgbClr val="4F81BD"/>
            </a:fgClr>
            <a:bgClr>
              <a:srgbClr val="FFFFFF"/>
            </a:bgClr>
          </a:pattFill>
          <a:ln w="9525">
            <a:noFill/>
            <a:miter lim="800000"/>
          </a:ln>
        </p:spPr>
        <p:txBody>
          <a:bodyPr/>
          <a:lstStyle/>
          <a:p>
            <a:pPr marL="469900" indent="-469900" eaLnBrk="0" hangingPunct="0">
              <a:lnSpc>
                <a:spcPct val="250000"/>
              </a:lnSpc>
              <a:spcBef>
                <a:spcPct val="20000"/>
              </a:spcBef>
              <a:buFont typeface="Arial" panose="020B0604020202020204" pitchFamily="34" charset="0"/>
              <a:buChar char="•"/>
            </a:pPr>
            <a:r>
              <a:rPr sz="2400">
                <a:latin typeface="仿宋" panose="02010609060101010101" charset="-122"/>
                <a:ea typeface="仿宋" panose="02010609060101010101" charset="-122"/>
              </a:rPr>
              <a:t>存货明细账是用来反映各种存货增减变动情况和期末库存数量及相关成本信息的会计记录。</a:t>
            </a:r>
            <a:endParaRPr sz="2400">
              <a:latin typeface="仿宋" panose="02010609060101010101" charset="-122"/>
              <a:ea typeface="仿宋" panose="02010609060101010101"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一、生产与存货循环的内部控制</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生产与存货循环的内部控制和控制测试</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2062163" y="2133600"/>
            <a:ext cx="8001000" cy="4267200"/>
          </a:xfrm>
          <a:prstGeom prst="rect">
            <a:avLst/>
          </a:prstGeom>
          <a:noFill/>
          <a:ln w="9525">
            <a:noFill/>
            <a:miter lim="800000"/>
          </a:ln>
        </p:spPr>
        <p:txBody>
          <a:bodyPr/>
          <a:lstStyle/>
          <a:p>
            <a:pPr marL="469900" indent="-469900" eaLnBrk="0" hangingPunct="0">
              <a:lnSpc>
                <a:spcPct val="240000"/>
              </a:lnSpc>
              <a:spcBef>
                <a:spcPct val="20000"/>
              </a:spcBef>
              <a:buFont typeface="Arial" panose="020B0604020202020204" pitchFamily="34" charset="0"/>
              <a:buChar char="•"/>
            </a:pPr>
            <a:r>
              <a:rPr sz="2400">
                <a:latin typeface="仿宋" panose="02010609060101010101" charset="-122"/>
                <a:ea typeface="仿宋" panose="02010609060101010101" charset="-122"/>
              </a:rPr>
              <a:t>生产与存货循环的内部控制包括两大控制系统：一是生产过程中的实物流转控制；二是对产品成本进行记录与控制的成本会计制度的内部控制。</a:t>
            </a:r>
            <a:endParaRPr sz="2400">
              <a:latin typeface="仿宋" panose="02010609060101010101" charset="-122"/>
              <a:ea typeface="仿宋" panose="02010609060101010101"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（一）实物流转程序控制</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生产与存货循环的内部控制和控制测试</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2062163" y="2133600"/>
            <a:ext cx="8001000" cy="4267200"/>
          </a:xfrm>
          <a:prstGeom prst="rect">
            <a:avLst/>
          </a:prstGeom>
          <a:noFill/>
          <a:ln w="9525">
            <a:noFill/>
            <a:miter lim="800000"/>
          </a:ln>
        </p:spPr>
        <p:txBody>
          <a:bodyPr/>
          <a:lstStyle/>
          <a:p>
            <a:pPr marL="0" indent="0" eaLnBrk="0" hangingPunct="0">
              <a:lnSpc>
                <a:spcPct val="220000"/>
              </a:lnSpc>
              <a:spcBef>
                <a:spcPct val="20000"/>
              </a:spcBef>
              <a:buFont typeface="Arial" panose="020B0604020202020204" pitchFamily="34" charset="0"/>
              <a:buNone/>
            </a:pPr>
            <a:r>
              <a:rPr lang="en-US" sz="2400">
                <a:latin typeface="仿宋" panose="02010609060101010101" charset="-122"/>
                <a:ea typeface="仿宋" panose="02010609060101010101" charset="-122"/>
                <a:cs typeface="仿宋" panose="02010609060101010101" charset="-122"/>
              </a:rPr>
              <a:t>    </a:t>
            </a:r>
            <a:r>
              <a:rPr sz="2400">
                <a:latin typeface="仿宋" panose="02010609060101010101" charset="-122"/>
                <a:ea typeface="仿宋" panose="02010609060101010101" charset="-122"/>
                <a:cs typeface="仿宋" panose="02010609060101010101" charset="-122"/>
              </a:rPr>
              <a:t>实物流转程序控制主要依靠不相容职务的分工、严格的授权审批程序和充分有效的凭证记录流转程序，对从生产领料到产品完工入库的全过程进行有效的控制。关键控制要点主要包括：</a:t>
            </a:r>
            <a:endParaRPr sz="2400">
              <a:latin typeface="仿宋" panose="02010609060101010101" charset="-122"/>
              <a:ea typeface="仿宋" panose="02010609060101010101" charset="-122"/>
              <a:cs typeface="仿宋" panose="02010609060101010101"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生产与存货循环的内部控制和控制测试</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859915" y="1501775"/>
            <a:ext cx="9061450" cy="4267200"/>
          </a:xfrm>
          <a:prstGeom prst="rect">
            <a:avLst/>
          </a:prstGeom>
          <a:noFill/>
          <a:ln w="9525">
            <a:noFill/>
            <a:miter lim="800000"/>
          </a:ln>
        </p:spPr>
        <p:txBody>
          <a:bodyPr/>
          <a:lstStyle/>
          <a:p>
            <a:pPr marL="0" indent="0" eaLnBrk="0" hangingPunct="0">
              <a:lnSpc>
                <a:spcPct val="150000"/>
              </a:lnSpc>
              <a:spcBef>
                <a:spcPct val="20000"/>
              </a:spcBef>
              <a:buFont typeface="Arial" panose="020B0604020202020204" pitchFamily="34" charset="0"/>
              <a:buNone/>
            </a:pPr>
            <a:r>
              <a:rPr sz="2400">
                <a:latin typeface="仿宋" panose="02010609060101010101" charset="-122"/>
                <a:ea typeface="仿宋" panose="02010609060101010101" charset="-122"/>
                <a:cs typeface="仿宋" panose="02010609060101010101" charset="-122"/>
              </a:rPr>
              <a:t>1.明确的职责分工</a:t>
            </a:r>
            <a:endParaRPr sz="2400">
              <a:latin typeface="仿宋" panose="02010609060101010101" charset="-122"/>
              <a:ea typeface="仿宋" panose="02010609060101010101" charset="-122"/>
              <a:cs typeface="仿宋" panose="02010609060101010101" charset="-122"/>
            </a:endParaRPr>
          </a:p>
          <a:p>
            <a:pPr marL="0" indent="0" eaLnBrk="0" hangingPunct="0">
              <a:lnSpc>
                <a:spcPct val="150000"/>
              </a:lnSpc>
              <a:spcBef>
                <a:spcPct val="20000"/>
              </a:spcBef>
              <a:buFont typeface="Arial" panose="020B0604020202020204" pitchFamily="34" charset="0"/>
              <a:buNone/>
            </a:pPr>
            <a:r>
              <a:rPr sz="2400">
                <a:latin typeface="仿宋" panose="02010609060101010101" charset="-122"/>
                <a:ea typeface="仿宋" panose="02010609060101010101" charset="-122"/>
                <a:cs typeface="仿宋" panose="02010609060101010101" charset="-122"/>
              </a:rPr>
              <a:t>    依据实物流转程序控制的要求，各个环节的相关部门必须制定严格的责任制度，做到不相容职务相分离。具体包括：生产计划的编制与审批要相互分离；产成品的验收与生产部门要相互分离；存货的保管与相关记录要相互分离；存货发出的申请、审批与记录要相互分离；存货的盘点人员应独立于存货的保管、使用和记录人员等。</a:t>
            </a:r>
            <a:endParaRPr sz="2400">
              <a:latin typeface="仿宋" panose="02010609060101010101" charset="-122"/>
              <a:ea typeface="仿宋" panose="02010609060101010101" charset="-122"/>
              <a:cs typeface="仿宋" panose="02010609060101010101"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生产与存货循环的内部控制和控制测试</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859598" y="1501775"/>
            <a:ext cx="8001000" cy="4267200"/>
          </a:xfrm>
          <a:prstGeom prst="rect">
            <a:avLst/>
          </a:prstGeom>
          <a:no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2.授权审批</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    授权审批即企业生产与存货管理业务都须经过授权，各项业务要经过严格的审批手续方可办理。具体包括：生产指令须经授权批准；领料单须经授权批准；职工薪酬须经授权批准；成本和费用分配方法的采用和变更须经授权批准；存货计价方法的采用和变更须经授权批准；存货的盘盈、盘亏、毁损等处理须经授权批准等。</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（二）健全的成本会计制度</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生产与存货循环的内部控制和控制测试</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2062163" y="2133600"/>
            <a:ext cx="8001000" cy="4267200"/>
          </a:xfrm>
          <a:prstGeom prst="rect">
            <a:avLst/>
          </a:prstGeom>
          <a:no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生产和存货价值流转控制主要由财会部门来执行，为正确核算和有效控制生产与存货成本，须建立健全的成本会计制度，将生产控制与成本控制有机结合起来。关键控制点主要包括：</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生产与存货循环的内部控制和控制测试</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317500" y="1138555"/>
            <a:ext cx="11706225" cy="5681345"/>
          </a:xfrm>
          <a:prstGeom prst="rect">
            <a:avLst/>
          </a:prstGeom>
          <a:noFill/>
          <a:ln w="9525">
            <a:noFill/>
            <a:miter lim="800000"/>
          </a:ln>
        </p:spPr>
        <p:txBody>
          <a:bodyPr>
            <a:noAutofit/>
          </a:bodyPr>
          <a:lstStyle/>
          <a:p>
            <a:pPr lvl="0" algn="l" eaLnBrk="0" hangingPunct="0">
              <a:lnSpc>
                <a:spcPct val="13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1.成本的核算须以经过审核的生产通知单、领发料凭证、产量和工时记录、材料费用分配表、人工费用分配表、制造费用分配表等已事先编号并已登记入账的原始凭证为依据。</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3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2.企业应采取适当的成本核算方法、费用分配方法、成本核算流程和账务处理流程，并保持前后一致，采用的成本核算流程和账务处理流程应定期进行内部核查。</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3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3.成本费用制度需明确成本费用开支范围、开支标准，制定报销手续，建立各项支出的审核制度。</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3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4.涉及和使用适当的记账凭证，并建立相应的会计账户；凭证格式要求简明合理，并应及时编制和审核记账凭证，保证证证核对相符。</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3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5.定期进行存货盘点，尽可能采用永续盘存制进行存货管理，健全存货账簿记录。</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二、生产和存货循环的控制测试</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生产与存货循环的内部控制和控制测试</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703070" y="2021205"/>
            <a:ext cx="9317355" cy="4267200"/>
          </a:xfrm>
          <a:prstGeom prst="rect">
            <a:avLst/>
          </a:prstGeom>
          <a:no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（一）了解生产与存货循环内部控制</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审计人员可以通过设计调查表、询问被审计单位相关人员、观察其工作、获取相关的内部控制资料或文件等方式，了解被审计单位内部控制设计情况，以及制定的内部控制与实际执行是否相符、一致。根据实际情况，审计人员可采用文字说明、调查表或流程图将了解情况记录或描述下来并纳入审计工作底稿。</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以调查表为例，详细内容见表8-1。</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矩形 140"/>
          <p:cNvSpPr/>
          <p:nvPr/>
        </p:nvSpPr>
        <p:spPr>
          <a:xfrm>
            <a:off x="0" y="-34925"/>
            <a:ext cx="3884613" cy="6892925"/>
          </a:xfrm>
          <a:prstGeom prst="rect">
            <a:avLst/>
          </a:prstGeom>
          <a:gradFill flip="none" rotWithShape="1">
            <a:gsLst>
              <a:gs pos="0">
                <a:srgbClr val="F79646"/>
              </a:gs>
              <a:gs pos="100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2" name="TextBox 59"/>
          <p:cNvSpPr>
            <a:spLocks noChangeArrowheads="1"/>
          </p:cNvSpPr>
          <p:nvPr/>
        </p:nvSpPr>
        <p:spPr bwMode="auto">
          <a:xfrm flipH="1">
            <a:off x="0" y="2441575"/>
            <a:ext cx="3884613" cy="1938338"/>
          </a:xfrm>
          <a:prstGeom prst="rect">
            <a:avLst/>
          </a:prstGeom>
          <a:noFill/>
          <a:ln w="9525">
            <a:noFill/>
            <a:miter lim="800000"/>
          </a:ln>
        </p:spPr>
        <p:txBody>
          <a:bodyPr>
            <a:spAutoFit/>
          </a:bodyPr>
          <a:lstStyle/>
          <a:p>
            <a:pPr algn="ctr" eaLnBrk="0" hangingPunct="0"/>
            <a:r>
              <a:rPr lang="zh-CN" altLang="en-US" sz="6000" b="1">
                <a:solidFill>
                  <a:schemeClr val="bg1"/>
                </a:solidFill>
                <a:latin typeface="微软雅黑" panose="020B0503020204020204" pitchFamily="34" charset="-122"/>
                <a:ea typeface="微软雅黑" panose="020B0503020204020204" pitchFamily="34" charset="-122"/>
                <a:cs typeface="Arial Unicode MS" panose="020B0604020202020204" charset="-122"/>
                <a:sym typeface="方正兰亭黑_GBK" panose="02000000000000000000" charset="-122"/>
              </a:rPr>
              <a:t>学习要点</a:t>
            </a:r>
            <a:endParaRPr lang="zh-CN" altLang="en-US" sz="6000" b="1">
              <a:solidFill>
                <a:schemeClr val="bg1"/>
              </a:solidFill>
              <a:latin typeface="微软雅黑" panose="020B0503020204020204" pitchFamily="34" charset="-122"/>
              <a:ea typeface="微软雅黑" panose="020B0503020204020204" pitchFamily="34" charset="-122"/>
              <a:cs typeface="Arial Unicode MS" panose="020B0604020202020204" charset="-122"/>
              <a:sym typeface="方正兰亭黑_GBK" panose="02000000000000000000" charset="-122"/>
            </a:endParaRPr>
          </a:p>
          <a:p>
            <a:pPr algn="ctr" eaLnBrk="0" hangingPunct="0"/>
            <a:r>
              <a:rPr lang="zh-CN" altLang="en-US" sz="6000" b="1">
                <a:solidFill>
                  <a:schemeClr val="bg1"/>
                </a:solidFill>
                <a:latin typeface="微软雅黑" panose="020B0503020204020204" pitchFamily="34" charset="-122"/>
                <a:ea typeface="微软雅黑" panose="020B0503020204020204" pitchFamily="34" charset="-122"/>
                <a:cs typeface="Arial Unicode MS" panose="020B0604020202020204" charset="-122"/>
                <a:sym typeface="方正兰亭黑_GBK" panose="02000000000000000000" charset="-122"/>
              </a:rPr>
              <a:t>及目标</a:t>
            </a:r>
            <a:endParaRPr lang="zh-CN" altLang="en-US" sz="6000" b="1">
              <a:solidFill>
                <a:schemeClr val="bg1"/>
              </a:solidFill>
              <a:latin typeface="微软雅黑" panose="020B0503020204020204" pitchFamily="34" charset="-122"/>
              <a:ea typeface="微软雅黑" panose="020B0503020204020204" pitchFamily="34" charset="-122"/>
              <a:cs typeface="Arial Unicode MS" panose="020B0604020202020204" charset="-122"/>
              <a:sym typeface="方正兰亭黑_GBK" panose="02000000000000000000" charset="-122"/>
            </a:endParaRPr>
          </a:p>
        </p:txBody>
      </p:sp>
      <p:grpSp>
        <p:nvGrpSpPr>
          <p:cNvPr id="50" name="组合 49"/>
          <p:cNvGrpSpPr/>
          <p:nvPr/>
        </p:nvGrpSpPr>
        <p:grpSpPr bwMode="auto">
          <a:xfrm>
            <a:off x="4856480" y="2509108"/>
            <a:ext cx="5891530" cy="706928"/>
            <a:chOff x="7701" y="2981"/>
            <a:chExt cx="9278" cy="1112"/>
          </a:xfrm>
        </p:grpSpPr>
        <p:grpSp>
          <p:nvGrpSpPr>
            <p:cNvPr id="18451" name="组合 28"/>
            <p:cNvGrpSpPr/>
            <p:nvPr/>
          </p:nvGrpSpPr>
          <p:grpSpPr bwMode="auto">
            <a:xfrm>
              <a:off x="7701" y="3112"/>
              <a:ext cx="850" cy="874"/>
              <a:chOff x="7641" y="3141"/>
              <a:chExt cx="850" cy="874"/>
            </a:xfrm>
          </p:grpSpPr>
          <p:sp>
            <p:nvSpPr>
              <p:cNvPr id="18453" name="TextBox 59"/>
              <p:cNvSpPr>
                <a:spLocks noChangeArrowheads="1"/>
              </p:cNvSpPr>
              <p:nvPr/>
            </p:nvSpPr>
            <p:spPr bwMode="auto">
              <a:xfrm flipH="1">
                <a:off x="7701" y="3198"/>
                <a:ext cx="738" cy="817"/>
              </a:xfrm>
              <a:prstGeom prst="rect">
                <a:avLst/>
              </a:prstGeom>
              <a:noFill/>
              <a:ln w="9525">
                <a:noFill/>
                <a:miter lim="800000"/>
              </a:ln>
            </p:spPr>
            <p:txBody>
              <a:bodyPr>
                <a:spAutoFit/>
              </a:bodyPr>
              <a:lstStyle/>
              <a:p>
                <a:pPr algn="ctr" eaLnBrk="0" hangingPunct="0"/>
                <a:r>
                  <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rPr>
                  <a:t>2</a:t>
                </a:r>
                <a:endPar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endParaRPr>
              </a:p>
            </p:txBody>
          </p:sp>
          <p:sp>
            <p:nvSpPr>
              <p:cNvPr id="189" name="矩形 188"/>
              <p:cNvSpPr/>
              <p:nvPr/>
            </p:nvSpPr>
            <p:spPr>
              <a:xfrm>
                <a:off x="7641" y="3141"/>
                <a:ext cx="850" cy="849"/>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79646"/>
                  </a:solidFill>
                  <a:latin typeface="Arial Unicode MS" panose="020B0604020202020204" charset="-122"/>
                  <a:ea typeface="Arial Unicode MS" panose="020B0604020202020204" charset="-122"/>
                  <a:cs typeface="Arial Unicode MS" panose="020B0604020202020204" charset="-122"/>
                </a:endParaRPr>
              </a:p>
            </p:txBody>
          </p:sp>
        </p:grpSp>
        <p:sp>
          <p:nvSpPr>
            <p:cNvPr id="18452" name="TextBox 64"/>
            <p:cNvSpPr>
              <a:spLocks noChangeArrowheads="1"/>
            </p:cNvSpPr>
            <p:nvPr/>
          </p:nvSpPr>
          <p:spPr bwMode="auto">
            <a:xfrm>
              <a:off x="9091" y="2981"/>
              <a:ext cx="7888" cy="1112"/>
            </a:xfrm>
            <a:prstGeom prst="rect">
              <a:avLst/>
            </a:prstGeom>
            <a:noFill/>
            <a:ln w="9525">
              <a:noFill/>
              <a:miter lim="800000"/>
            </a:ln>
          </p:spPr>
          <p:txBody>
            <a:bodyPr wrap="none" anchor="ctr">
              <a:spAutoFit/>
            </a:bodyPr>
            <a:lstStyle/>
            <a:p>
              <a:pPr algn="l" eaLnBrk="0" hangingPunct="0"/>
              <a:r>
                <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rPr>
                <a:t>熟悉和理解生产与存货循环内部控制与控制</a:t>
              </a:r>
              <a:endPar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a:p>
              <a:pPr algn="l" eaLnBrk="0" hangingPunct="0"/>
              <a:r>
                <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rPr>
                <a:t>测试；</a:t>
              </a:r>
              <a:endPar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51" name="组合 50"/>
          <p:cNvGrpSpPr/>
          <p:nvPr/>
        </p:nvGrpSpPr>
        <p:grpSpPr bwMode="auto">
          <a:xfrm>
            <a:off x="4820920" y="1414685"/>
            <a:ext cx="6145620" cy="706928"/>
            <a:chOff x="7701" y="1664"/>
            <a:chExt cx="9677" cy="1112"/>
          </a:xfrm>
        </p:grpSpPr>
        <p:sp>
          <p:nvSpPr>
            <p:cNvPr id="18447" name="TextBox 64"/>
            <p:cNvSpPr>
              <a:spLocks noChangeArrowheads="1"/>
            </p:cNvSpPr>
            <p:nvPr/>
          </p:nvSpPr>
          <p:spPr bwMode="auto">
            <a:xfrm>
              <a:off x="9091" y="1664"/>
              <a:ext cx="8287" cy="1112"/>
            </a:xfrm>
            <a:prstGeom prst="rect">
              <a:avLst/>
            </a:prstGeom>
            <a:noFill/>
            <a:ln w="9525">
              <a:noFill/>
              <a:miter lim="800000"/>
            </a:ln>
          </p:spPr>
          <p:txBody>
            <a:bodyPr wrap="none" anchor="ctr">
              <a:spAutoFit/>
            </a:bodyPr>
            <a:lstStyle/>
            <a:p>
              <a:pPr algn="l" eaLnBrk="0" hangingPunct="0"/>
              <a:r>
                <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rPr>
                <a:t>了解生产与存货循环所涉及的主要业务活动及</a:t>
              </a:r>
              <a:endPar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a:p>
              <a:pPr algn="l" eaLnBrk="0" hangingPunct="0"/>
              <a:r>
                <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rPr>
                <a:t>主要凭证和会计记录；</a:t>
              </a:r>
              <a:endPar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18448" name="组合 30"/>
            <p:cNvGrpSpPr/>
            <p:nvPr/>
          </p:nvGrpSpPr>
          <p:grpSpPr bwMode="auto">
            <a:xfrm>
              <a:off x="7701" y="1795"/>
              <a:ext cx="850" cy="874"/>
              <a:chOff x="7641" y="3141"/>
              <a:chExt cx="850" cy="874"/>
            </a:xfrm>
          </p:grpSpPr>
          <p:sp>
            <p:nvSpPr>
              <p:cNvPr id="18449" name="TextBox 59"/>
              <p:cNvSpPr>
                <a:spLocks noChangeArrowheads="1"/>
              </p:cNvSpPr>
              <p:nvPr/>
            </p:nvSpPr>
            <p:spPr bwMode="auto">
              <a:xfrm flipH="1">
                <a:off x="7701" y="3198"/>
                <a:ext cx="738" cy="817"/>
              </a:xfrm>
              <a:prstGeom prst="rect">
                <a:avLst/>
              </a:prstGeom>
              <a:noFill/>
              <a:ln w="9525">
                <a:noFill/>
                <a:miter lim="800000"/>
              </a:ln>
            </p:spPr>
            <p:txBody>
              <a:bodyPr>
                <a:spAutoFit/>
              </a:bodyPr>
              <a:lstStyle/>
              <a:p>
                <a:pPr algn="ctr" eaLnBrk="0" hangingPunct="0"/>
                <a:r>
                  <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rPr>
                  <a:t>1</a:t>
                </a:r>
                <a:endPar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endParaRPr>
              </a:p>
            </p:txBody>
          </p:sp>
          <p:sp>
            <p:nvSpPr>
              <p:cNvPr id="33" name="矩形 32"/>
              <p:cNvSpPr/>
              <p:nvPr/>
            </p:nvSpPr>
            <p:spPr>
              <a:xfrm>
                <a:off x="7641" y="3141"/>
                <a:ext cx="850" cy="849"/>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79646"/>
                  </a:solidFill>
                  <a:latin typeface="Arial Unicode MS" panose="020B0604020202020204" charset="-122"/>
                  <a:ea typeface="Arial Unicode MS" panose="020B0604020202020204" charset="-122"/>
                  <a:cs typeface="Arial Unicode MS" panose="020B0604020202020204" charset="-122"/>
                </a:endParaRPr>
              </a:p>
            </p:txBody>
          </p:sp>
        </p:grpSp>
      </p:grpSp>
      <p:grpSp>
        <p:nvGrpSpPr>
          <p:cNvPr id="49" name="组合 48"/>
          <p:cNvGrpSpPr/>
          <p:nvPr/>
        </p:nvGrpSpPr>
        <p:grpSpPr bwMode="auto">
          <a:xfrm>
            <a:off x="4856480" y="3480899"/>
            <a:ext cx="6399556" cy="706816"/>
            <a:chOff x="7701" y="4266"/>
            <a:chExt cx="10077" cy="1115"/>
          </a:xfrm>
        </p:grpSpPr>
        <p:sp>
          <p:nvSpPr>
            <p:cNvPr id="18443" name="TextBox 64"/>
            <p:cNvSpPr>
              <a:spLocks noChangeArrowheads="1"/>
            </p:cNvSpPr>
            <p:nvPr/>
          </p:nvSpPr>
          <p:spPr bwMode="auto">
            <a:xfrm>
              <a:off x="9091" y="4266"/>
              <a:ext cx="8687" cy="1115"/>
            </a:xfrm>
            <a:prstGeom prst="rect">
              <a:avLst/>
            </a:prstGeom>
            <a:noFill/>
            <a:ln w="9525">
              <a:noFill/>
              <a:miter lim="800000"/>
            </a:ln>
          </p:spPr>
          <p:txBody>
            <a:bodyPr wrap="none" anchor="ctr">
              <a:spAutoFit/>
            </a:bodyPr>
            <a:lstStyle/>
            <a:p>
              <a:pPr algn="l" eaLnBrk="0" hangingPunct="0"/>
              <a:r>
                <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rPr>
                <a:t>掌握存货审计的目标、实质性程序、存货监盘、</a:t>
              </a:r>
              <a:endPar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a:p>
              <a:pPr algn="l" eaLnBrk="0" hangingPunct="0"/>
              <a:r>
                <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rPr>
                <a:t>存货计价测试和截止测试；</a:t>
              </a:r>
              <a:endPar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18444" name="组合 33"/>
            <p:cNvGrpSpPr/>
            <p:nvPr/>
          </p:nvGrpSpPr>
          <p:grpSpPr bwMode="auto">
            <a:xfrm>
              <a:off x="7701" y="4401"/>
              <a:ext cx="850" cy="879"/>
              <a:chOff x="7641" y="3141"/>
              <a:chExt cx="850" cy="879"/>
            </a:xfrm>
          </p:grpSpPr>
          <p:sp>
            <p:nvSpPr>
              <p:cNvPr id="18445" name="TextBox 59"/>
              <p:cNvSpPr>
                <a:spLocks noChangeArrowheads="1"/>
              </p:cNvSpPr>
              <p:nvPr/>
            </p:nvSpPr>
            <p:spPr bwMode="auto">
              <a:xfrm flipH="1">
                <a:off x="7698" y="3198"/>
                <a:ext cx="737" cy="822"/>
              </a:xfrm>
              <a:prstGeom prst="rect">
                <a:avLst/>
              </a:prstGeom>
              <a:noFill/>
              <a:ln w="9525">
                <a:noFill/>
                <a:miter lim="800000"/>
              </a:ln>
            </p:spPr>
            <p:txBody>
              <a:bodyPr>
                <a:spAutoFit/>
              </a:bodyPr>
              <a:lstStyle/>
              <a:p>
                <a:pPr algn="ctr" eaLnBrk="0" hangingPunct="0"/>
                <a:r>
                  <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rPr>
                  <a:t>3</a:t>
                </a:r>
                <a:endPar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endParaRPr>
              </a:p>
            </p:txBody>
          </p:sp>
          <p:sp>
            <p:nvSpPr>
              <p:cNvPr id="36" name="矩形 35"/>
              <p:cNvSpPr/>
              <p:nvPr/>
            </p:nvSpPr>
            <p:spPr>
              <a:xfrm>
                <a:off x="7641" y="3141"/>
                <a:ext cx="850" cy="849"/>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79646"/>
                  </a:solidFill>
                  <a:latin typeface="Arial Unicode MS" panose="020B0604020202020204" charset="-122"/>
                  <a:ea typeface="Arial Unicode MS" panose="020B0604020202020204" charset="-122"/>
                  <a:cs typeface="Arial Unicode MS" panose="020B0604020202020204" charset="-122"/>
                </a:endParaRPr>
              </a:p>
            </p:txBody>
          </p:sp>
        </p:grpSp>
      </p:gr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250"/>
                                  </p:stCondLst>
                                  <p:childTnLst>
                                    <p:set>
                                      <p:cBhvr>
                                        <p:cTn id="6" dur="1" fill="hold">
                                          <p:stCondLst>
                                            <p:cond delay="0"/>
                                          </p:stCondLst>
                                        </p:cTn>
                                        <p:tgtEl>
                                          <p:spTgt spid="141"/>
                                        </p:tgtEl>
                                        <p:attrNameLst>
                                          <p:attrName>style.visibility</p:attrName>
                                        </p:attrNameLst>
                                      </p:cBhvr>
                                      <p:to>
                                        <p:strVal val="visible"/>
                                      </p:to>
                                    </p:set>
                                    <p:anim calcmode="lin" valueType="num">
                                      <p:cBhvr additive="base">
                                        <p:cTn id="7" dur="500" fill="hold"/>
                                        <p:tgtEl>
                                          <p:spTgt spid="141"/>
                                        </p:tgtEl>
                                        <p:attrNameLst>
                                          <p:attrName>ppt_x</p:attrName>
                                        </p:attrNameLst>
                                      </p:cBhvr>
                                      <p:tavLst>
                                        <p:tav tm="0">
                                          <p:val>
                                            <p:strVal val="#ppt_x"/>
                                          </p:val>
                                        </p:tav>
                                        <p:tav tm="100000">
                                          <p:val>
                                            <p:strVal val="#ppt_x"/>
                                          </p:val>
                                        </p:tav>
                                      </p:tavLst>
                                    </p:anim>
                                    <p:anim calcmode="lin" valueType="num">
                                      <p:cBhvr additive="base">
                                        <p:cTn id="8" dur="500" fill="hold"/>
                                        <p:tgtEl>
                                          <p:spTgt spid="141"/>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42" presetClass="entr" presetSubtype="0" fill="hold" grpId="0" nodeType="afterEffect">
                                  <p:stCondLst>
                                    <p:cond delay="0"/>
                                  </p:stCondLst>
                                  <p:childTnLst>
                                    <p:set>
                                      <p:cBhvr>
                                        <p:cTn id="11" dur="1" fill="hold">
                                          <p:stCondLst>
                                            <p:cond delay="0"/>
                                          </p:stCondLst>
                                        </p:cTn>
                                        <p:tgtEl>
                                          <p:spTgt spid="142"/>
                                        </p:tgtEl>
                                        <p:attrNameLst>
                                          <p:attrName>style.visibility</p:attrName>
                                        </p:attrNameLst>
                                      </p:cBhvr>
                                      <p:to>
                                        <p:strVal val="visible"/>
                                      </p:to>
                                    </p:set>
                                    <p:animEffect transition="in" filter="fade">
                                      <p:cBhvr>
                                        <p:cTn id="12" dur="1000"/>
                                        <p:tgtEl>
                                          <p:spTgt spid="142"/>
                                        </p:tgtEl>
                                      </p:cBhvr>
                                    </p:animEffect>
                                    <p:anim calcmode="lin" valueType="num">
                                      <p:cBhvr>
                                        <p:cTn id="13" dur="1000" fill="hold"/>
                                        <p:tgtEl>
                                          <p:spTgt spid="142"/>
                                        </p:tgtEl>
                                        <p:attrNameLst>
                                          <p:attrName>ppt_x</p:attrName>
                                        </p:attrNameLst>
                                      </p:cBhvr>
                                      <p:tavLst>
                                        <p:tav tm="0">
                                          <p:val>
                                            <p:strVal val="#ppt_x"/>
                                          </p:val>
                                        </p:tav>
                                        <p:tav tm="100000">
                                          <p:val>
                                            <p:strVal val="#ppt_x"/>
                                          </p:val>
                                        </p:tav>
                                      </p:tavLst>
                                    </p:anim>
                                    <p:anim calcmode="lin" valueType="num">
                                      <p:cBhvr>
                                        <p:cTn id="14" dur="1000" fill="hold"/>
                                        <p:tgtEl>
                                          <p:spTgt spid="142"/>
                                        </p:tgtEl>
                                        <p:attrNameLst>
                                          <p:attrName>ppt_y</p:attrName>
                                        </p:attrNameLst>
                                      </p:cBhvr>
                                      <p:tavLst>
                                        <p:tav tm="0">
                                          <p:val>
                                            <p:strVal val="#ppt_y+.1"/>
                                          </p:val>
                                        </p:tav>
                                        <p:tav tm="100000">
                                          <p:val>
                                            <p:strVal val="#ppt_y"/>
                                          </p:val>
                                        </p:tav>
                                      </p:tavLst>
                                    </p:anim>
                                  </p:childTnLst>
                                </p:cTn>
                              </p:par>
                            </p:childTnLst>
                          </p:cTn>
                        </p:par>
                        <p:par>
                          <p:cTn id="15" fill="hold">
                            <p:stCondLst>
                              <p:cond delay="1750"/>
                            </p:stCondLst>
                            <p:childTnLst>
                              <p:par>
                                <p:cTn id="16" presetID="53" presetClass="entr" presetSubtype="16" fill="hold" nodeType="afterEffect">
                                  <p:stCondLst>
                                    <p:cond delay="0"/>
                                  </p:stCondLst>
                                  <p:childTnLst>
                                    <p:set>
                                      <p:cBhvr>
                                        <p:cTn id="17" dur="1000" fill="hold">
                                          <p:stCondLst>
                                            <p:cond delay="0"/>
                                          </p:stCondLst>
                                        </p:cTn>
                                        <p:tgtEl>
                                          <p:spTgt spid="51"/>
                                        </p:tgtEl>
                                        <p:attrNameLst>
                                          <p:attrName>style.visibility</p:attrName>
                                        </p:attrNameLst>
                                      </p:cBhvr>
                                      <p:to>
                                        <p:strVal val="visible"/>
                                      </p:to>
                                    </p:set>
                                    <p:anim calcmode="lin" valueType="num">
                                      <p:cBhvr>
                                        <p:cTn id="18" dur="1000" fill="hold"/>
                                        <p:tgtEl>
                                          <p:spTgt spid="51"/>
                                        </p:tgtEl>
                                        <p:attrNameLst>
                                          <p:attrName>ppt_w</p:attrName>
                                        </p:attrNameLst>
                                      </p:cBhvr>
                                      <p:tavLst>
                                        <p:tav tm="0">
                                          <p:val>
                                            <p:fltVal val="0"/>
                                          </p:val>
                                        </p:tav>
                                        <p:tav tm="100000">
                                          <p:val>
                                            <p:strVal val="#ppt_w"/>
                                          </p:val>
                                        </p:tav>
                                      </p:tavLst>
                                    </p:anim>
                                    <p:anim calcmode="lin" valueType="num">
                                      <p:cBhvr>
                                        <p:cTn id="19" dur="1000" fill="hold"/>
                                        <p:tgtEl>
                                          <p:spTgt spid="51"/>
                                        </p:tgtEl>
                                        <p:attrNameLst>
                                          <p:attrName>ppt_h</p:attrName>
                                        </p:attrNameLst>
                                      </p:cBhvr>
                                      <p:tavLst>
                                        <p:tav tm="0">
                                          <p:val>
                                            <p:fltVal val="0"/>
                                          </p:val>
                                        </p:tav>
                                        <p:tav tm="100000">
                                          <p:val>
                                            <p:strVal val="#ppt_h"/>
                                          </p:val>
                                        </p:tav>
                                      </p:tavLst>
                                    </p:anim>
                                    <p:animEffect transition="in" filter="fade">
                                      <p:cBhvr>
                                        <p:cTn id="20" dur="1000"/>
                                        <p:tgtEl>
                                          <p:spTgt spid="51"/>
                                        </p:tgtEl>
                                      </p:cBhvr>
                                    </p:animEffect>
                                  </p:childTnLst>
                                </p:cTn>
                              </p:par>
                            </p:childTnLst>
                          </p:cTn>
                        </p:par>
                        <p:par>
                          <p:cTn id="21" fill="hold">
                            <p:stCondLst>
                              <p:cond delay="2750"/>
                            </p:stCondLst>
                            <p:childTnLst>
                              <p:par>
                                <p:cTn id="22" presetID="53" presetClass="entr" presetSubtype="16" fill="hold" nodeType="afterEffect">
                                  <p:stCondLst>
                                    <p:cond delay="0"/>
                                  </p:stCondLst>
                                  <p:childTnLst>
                                    <p:set>
                                      <p:cBhvr>
                                        <p:cTn id="23" dur="1000" fill="hold">
                                          <p:stCondLst>
                                            <p:cond delay="0"/>
                                          </p:stCondLst>
                                        </p:cTn>
                                        <p:tgtEl>
                                          <p:spTgt spid="50"/>
                                        </p:tgtEl>
                                        <p:attrNameLst>
                                          <p:attrName>style.visibility</p:attrName>
                                        </p:attrNameLst>
                                      </p:cBhvr>
                                      <p:to>
                                        <p:strVal val="visible"/>
                                      </p:to>
                                    </p:set>
                                    <p:anim calcmode="lin" valueType="num">
                                      <p:cBhvr>
                                        <p:cTn id="24" dur="1000" fill="hold"/>
                                        <p:tgtEl>
                                          <p:spTgt spid="50"/>
                                        </p:tgtEl>
                                        <p:attrNameLst>
                                          <p:attrName>ppt_w</p:attrName>
                                        </p:attrNameLst>
                                      </p:cBhvr>
                                      <p:tavLst>
                                        <p:tav tm="0">
                                          <p:val>
                                            <p:fltVal val="0"/>
                                          </p:val>
                                        </p:tav>
                                        <p:tav tm="100000">
                                          <p:val>
                                            <p:strVal val="#ppt_w"/>
                                          </p:val>
                                        </p:tav>
                                      </p:tavLst>
                                    </p:anim>
                                    <p:anim calcmode="lin" valueType="num">
                                      <p:cBhvr>
                                        <p:cTn id="25" dur="1000" fill="hold"/>
                                        <p:tgtEl>
                                          <p:spTgt spid="50"/>
                                        </p:tgtEl>
                                        <p:attrNameLst>
                                          <p:attrName>ppt_h</p:attrName>
                                        </p:attrNameLst>
                                      </p:cBhvr>
                                      <p:tavLst>
                                        <p:tav tm="0">
                                          <p:val>
                                            <p:fltVal val="0"/>
                                          </p:val>
                                        </p:tav>
                                        <p:tav tm="100000">
                                          <p:val>
                                            <p:strVal val="#ppt_h"/>
                                          </p:val>
                                        </p:tav>
                                      </p:tavLst>
                                    </p:anim>
                                    <p:animEffect transition="in" filter="fade">
                                      <p:cBhvr>
                                        <p:cTn id="26" dur="1000"/>
                                        <p:tgtEl>
                                          <p:spTgt spid="50"/>
                                        </p:tgtEl>
                                      </p:cBhvr>
                                    </p:animEffect>
                                  </p:childTnLst>
                                </p:cTn>
                              </p:par>
                            </p:childTnLst>
                          </p:cTn>
                        </p:par>
                        <p:par>
                          <p:cTn id="27" fill="hold">
                            <p:stCondLst>
                              <p:cond delay="3750"/>
                            </p:stCondLst>
                            <p:childTnLst>
                              <p:par>
                                <p:cTn id="28" presetID="53" presetClass="entr" presetSubtype="16" fill="hold" nodeType="afterEffect">
                                  <p:stCondLst>
                                    <p:cond delay="0"/>
                                  </p:stCondLst>
                                  <p:childTnLst>
                                    <p:set>
                                      <p:cBhvr>
                                        <p:cTn id="29" dur="1000" fill="hold">
                                          <p:stCondLst>
                                            <p:cond delay="0"/>
                                          </p:stCondLst>
                                        </p:cTn>
                                        <p:tgtEl>
                                          <p:spTgt spid="49"/>
                                        </p:tgtEl>
                                        <p:attrNameLst>
                                          <p:attrName>style.visibility</p:attrName>
                                        </p:attrNameLst>
                                      </p:cBhvr>
                                      <p:to>
                                        <p:strVal val="visible"/>
                                      </p:to>
                                    </p:set>
                                    <p:anim calcmode="lin" valueType="num">
                                      <p:cBhvr>
                                        <p:cTn id="30" dur="1000" fill="hold"/>
                                        <p:tgtEl>
                                          <p:spTgt spid="49"/>
                                        </p:tgtEl>
                                        <p:attrNameLst>
                                          <p:attrName>ppt_w</p:attrName>
                                        </p:attrNameLst>
                                      </p:cBhvr>
                                      <p:tavLst>
                                        <p:tav tm="0">
                                          <p:val>
                                            <p:fltVal val="0"/>
                                          </p:val>
                                        </p:tav>
                                        <p:tav tm="100000">
                                          <p:val>
                                            <p:strVal val="#ppt_w"/>
                                          </p:val>
                                        </p:tav>
                                      </p:tavLst>
                                    </p:anim>
                                    <p:anim calcmode="lin" valueType="num">
                                      <p:cBhvr>
                                        <p:cTn id="31" dur="1000" fill="hold"/>
                                        <p:tgtEl>
                                          <p:spTgt spid="49"/>
                                        </p:tgtEl>
                                        <p:attrNameLst>
                                          <p:attrName>ppt_h</p:attrName>
                                        </p:attrNameLst>
                                      </p:cBhvr>
                                      <p:tavLst>
                                        <p:tav tm="0">
                                          <p:val>
                                            <p:fltVal val="0"/>
                                          </p:val>
                                        </p:tav>
                                        <p:tav tm="100000">
                                          <p:val>
                                            <p:strVal val="#ppt_h"/>
                                          </p:val>
                                        </p:tav>
                                      </p:tavLst>
                                    </p:anim>
                                    <p:animEffect transition="in" filter="fade">
                                      <p:cBhvr>
                                        <p:cTn id="32"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animBg="1"/>
      <p:bldP spid="14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二、生产和存货循环的控制测试</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生产与存货循环的内部控制和控制测试</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703070" y="2021205"/>
            <a:ext cx="9317355" cy="4267200"/>
          </a:xfrm>
          <a:prstGeom prst="rect">
            <a:avLst/>
          </a:prstGeom>
          <a:no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（二）初步评价生产与存货循环内部控制</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通过了解生产与存货循环的内部控制，审计人员需要评估其内部控制制度设计的合理性并确定其是否得到执行，以及有效与否。评价时审计人员应注意分析生产与存货循环中可能发生哪些潜在的错报，哪些控制可以防止或者发现并更正这些错报。如果审计人员认为本循环现有内部控制不足以防止或检查错报，则可以考虑减少内部控制测试的范围，扩大实质性测试的范围。</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二、生产和存货循环的控制测试</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生产与存货循环的内部控制和控制测试</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703070" y="2021205"/>
            <a:ext cx="8671560" cy="4267200"/>
          </a:xfrm>
          <a:prstGeom prst="rect">
            <a:avLst/>
          </a:prstGeom>
          <a:no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（三）生产与存货循环内部控制测试</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生产与存货循环内部控制测试，即在了解和描述本循环内部控制的基础上，对其在实际业务中的执行与实施情况和过程进行检查和观察，以确定制定的内部控制与实际执行是否相符、一致。常用的控制测试程序详见表8-2。</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表8-2 生产与存货循环控制测试一览表</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一、存货审计的目标</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存货审计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402080" y="2133600"/>
            <a:ext cx="9065260" cy="4267200"/>
          </a:xfrm>
          <a:prstGeom prst="rect">
            <a:avLst/>
          </a:prstGeom>
          <a:no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存货是指企业在日常经营活动中持有的待出售的产成品或商品，处在生产过程中的在产品，以及在生产过程或提供劳务过程中耗用的材料和物料等。存货具有品种繁多、流动性强、周转速度较快、变换频繁等特点，导致存货核算比较复杂，对应的会计账项较多，有多种计价方法可供选择。通常，存货的重大错报会对流动资产、营运资本、销售成本、毛利润及净利润等产生直接影响，亦会对利润分配和所得税等产生间接影响。因此，存货审计具有十分重要的意义。</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4858" y="1319213"/>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存货审计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562100" y="1479550"/>
            <a:ext cx="9065260" cy="4670425"/>
          </a:xfrm>
          <a:prstGeom prst="rect">
            <a:avLst/>
          </a:prstGeom>
          <a:no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存货审计的</a:t>
            </a:r>
            <a:r>
              <a:rPr sz="2800" b="1">
                <a:solidFill>
                  <a:srgbClr val="C00000"/>
                </a:solidFill>
                <a:latin typeface="仿宋" panose="02010609060101010101" charset="-122"/>
                <a:ea typeface="仿宋" panose="02010609060101010101" charset="-122"/>
                <a:cs typeface="仿宋" panose="02010609060101010101" charset="-122"/>
                <a:sym typeface="+mn-ea"/>
              </a:rPr>
              <a:t>目标</a:t>
            </a:r>
            <a:r>
              <a:rPr sz="2400">
                <a:latin typeface="仿宋" panose="02010609060101010101" charset="-122"/>
                <a:ea typeface="仿宋" panose="02010609060101010101" charset="-122"/>
                <a:cs typeface="仿宋" panose="02010609060101010101" charset="-122"/>
                <a:sym typeface="+mn-ea"/>
              </a:rPr>
              <a:t>一般包括以下几项：</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1.确定资产负债表中列报的存货是否存在；</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2.确定记录的存货是否由被审计单位拥有或控制；</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3.确定存货增减变动业务的记录是否完整；</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4.确定存货的品质状况以及存货跌价准备计提是否合理、充分；</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5.确定存货的计价方法是否恰当；</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6.确定存货的期末余额是否正确；</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7.确定存货在财务报表上的披露是否恰当、充分。</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二、存货审计的实质性程序</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存货审计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402080" y="2133600"/>
            <a:ext cx="9065260" cy="4267200"/>
          </a:xfrm>
          <a:prstGeom prst="rect">
            <a:avLst/>
          </a:prstGeom>
          <a:no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存货审计的实质性程序主要两大部分：获取或编制存货项目明细表和执行分析性复核。</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 （一）获取或编制存货项目明细表</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报表项目中列支的存货通常由若干存货项目构成，且不同企业的存货项目亦不同。审计人员在获取或编制存货项目明细表后，首先应复核加计数是否正确，并分别与各存货项目明细账、总账核对是否相符；同时核对各存货明细账与仓库流水账、卡片记录是否相符。</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二、存货审计的实质性程序</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存货审计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402080" y="2133600"/>
            <a:ext cx="9065260" cy="1619250"/>
          </a:xfrm>
          <a:prstGeom prst="rect">
            <a:avLst/>
          </a:prstGeom>
          <a:no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（二）执行分析性复核 </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常用的分析性复核方法及可能发现的潜在错报，如表9-3所示。</a:t>
            </a:r>
            <a:endParaRPr sz="2400">
              <a:latin typeface="仿宋" panose="02010609060101010101" charset="-122"/>
              <a:ea typeface="仿宋" panose="02010609060101010101" charset="-122"/>
              <a:cs typeface="仿宋" panose="02010609060101010101" charset="-122"/>
              <a:sym typeface="+mn-ea"/>
            </a:endParaRPr>
          </a:p>
        </p:txBody>
      </p:sp>
      <p:pic>
        <p:nvPicPr>
          <p:cNvPr id="2" name="图片 1"/>
          <p:cNvPicPr>
            <a:picLocks noChangeAspect="1"/>
          </p:cNvPicPr>
          <p:nvPr/>
        </p:nvPicPr>
        <p:blipFill>
          <a:blip r:embed="rId1"/>
          <a:stretch>
            <a:fillRect/>
          </a:stretch>
        </p:blipFill>
        <p:spPr>
          <a:xfrm>
            <a:off x="2508885" y="3752850"/>
            <a:ext cx="5914390" cy="2552065"/>
          </a:xfrm>
          <a:prstGeom prst="rect">
            <a:avLst/>
          </a:prstGeom>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三、存货监盘</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存货审计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402080" y="2133600"/>
            <a:ext cx="9065260" cy="4267200"/>
          </a:xfrm>
          <a:prstGeom prst="rect">
            <a:avLst/>
          </a:prstGeom>
          <a:no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根据《中国注册会计师审计准则第1311号—存货监盘》描述，存货监盘是指注册会计师现场观察被审计单位存货的盘点，并对已盘点的存货进行适当检查。其针对的主要是存货的存在性认定、完整性认定和所有权认定，目的是获取有关存货数量和状况的审计证据，以确定被审计单位记录的所有存货真实存在，已经反映了被审计单位拥有的全部存货。</a:t>
            </a:r>
            <a:r>
              <a:rPr sz="2800" b="1">
                <a:latin typeface="仿宋" panose="02010609060101010101" charset="-122"/>
                <a:ea typeface="仿宋" panose="02010609060101010101" charset="-122"/>
                <a:cs typeface="仿宋" panose="02010609060101010101" charset="-122"/>
                <a:sym typeface="+mn-ea"/>
              </a:rPr>
              <a:t>存货监盘</a:t>
            </a:r>
            <a:r>
              <a:rPr sz="2400">
                <a:latin typeface="仿宋" panose="02010609060101010101" charset="-122"/>
                <a:ea typeface="仿宋" panose="02010609060101010101" charset="-122"/>
                <a:cs typeface="仿宋" panose="02010609060101010101" charset="-122"/>
                <a:sym typeface="+mn-ea"/>
              </a:rPr>
              <a:t>是存货审计的一项核心审计程序，且没有可以依赖的替代程序。</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三、存货监盘</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存货审计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939165" y="2172970"/>
            <a:ext cx="5090795" cy="700405"/>
          </a:xfrm>
          <a:prstGeom prst="rect">
            <a:avLst/>
          </a:prstGeom>
          <a:blipFill>
            <a:blip r:embed="rId1"/>
          </a:blip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（一）参与存货盘点前的计划工作</a:t>
            </a:r>
            <a:endParaRPr sz="2400">
              <a:latin typeface="仿宋" panose="02010609060101010101" charset="-122"/>
              <a:ea typeface="仿宋" panose="02010609060101010101" charset="-122"/>
              <a:cs typeface="仿宋" panose="02010609060101010101" charset="-122"/>
              <a:sym typeface="+mn-ea"/>
            </a:endParaRPr>
          </a:p>
        </p:txBody>
      </p:sp>
      <p:sp>
        <p:nvSpPr>
          <p:cNvPr id="2" name="内容占位符 2"/>
          <p:cNvSpPr/>
          <p:nvPr/>
        </p:nvSpPr>
        <p:spPr bwMode="auto">
          <a:xfrm>
            <a:off x="939165" y="3510915"/>
            <a:ext cx="5090795" cy="700405"/>
          </a:xfrm>
          <a:prstGeom prst="rect">
            <a:avLst/>
          </a:prstGeom>
          <a:blipFill>
            <a:blip r:embed="rId1"/>
          </a:blipFill>
          <a:ln w="9525">
            <a:noFill/>
            <a:miter lim="800000"/>
          </a:ln>
        </p:spPr>
        <p:txBody>
          <a:bodyPr>
            <a:noAutofit/>
          </a:bodyPr>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（二）盘点准备工作</a:t>
            </a:r>
            <a:endParaRPr sz="2400">
              <a:latin typeface="仿宋" panose="02010609060101010101" charset="-122"/>
              <a:ea typeface="仿宋" panose="02010609060101010101" charset="-122"/>
              <a:cs typeface="仿宋" panose="02010609060101010101" charset="-122"/>
              <a:sym typeface="+mn-ea"/>
            </a:endParaRPr>
          </a:p>
        </p:txBody>
      </p:sp>
      <p:sp>
        <p:nvSpPr>
          <p:cNvPr id="3" name="内容占位符 2"/>
          <p:cNvSpPr/>
          <p:nvPr/>
        </p:nvSpPr>
        <p:spPr bwMode="auto">
          <a:xfrm>
            <a:off x="939165" y="4848860"/>
            <a:ext cx="5090795" cy="700405"/>
          </a:xfrm>
          <a:prstGeom prst="rect">
            <a:avLst/>
          </a:prstGeom>
          <a:blipFill>
            <a:blip r:embed="rId1"/>
          </a:blip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（三）盘点实地观察</a:t>
            </a:r>
            <a:endParaRPr sz="2400">
              <a:latin typeface="仿宋" panose="02010609060101010101" charset="-122"/>
              <a:ea typeface="仿宋" panose="02010609060101010101" charset="-122"/>
              <a:cs typeface="仿宋" panose="02010609060101010101" charset="-122"/>
              <a:sym typeface="+mn-ea"/>
            </a:endParaRPr>
          </a:p>
        </p:txBody>
      </p:sp>
      <p:sp>
        <p:nvSpPr>
          <p:cNvPr id="4" name="内容占位符 2"/>
          <p:cNvSpPr/>
          <p:nvPr/>
        </p:nvSpPr>
        <p:spPr bwMode="auto">
          <a:xfrm>
            <a:off x="6831330" y="2172970"/>
            <a:ext cx="5090795" cy="700405"/>
          </a:xfrm>
          <a:prstGeom prst="rect">
            <a:avLst/>
          </a:prstGeom>
          <a:blipFill>
            <a:blip r:embed="rId1"/>
          </a:blipFill>
          <a:ln w="9525">
            <a:noFill/>
            <a:miter lim="800000"/>
          </a:ln>
        </p:spPr>
        <p:txBody>
          <a:bodyPr>
            <a:noAutofit/>
          </a:bodyPr>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（四）复盘抽点</a:t>
            </a:r>
            <a:endParaRPr sz="2400">
              <a:latin typeface="仿宋" panose="02010609060101010101" charset="-122"/>
              <a:ea typeface="仿宋" panose="02010609060101010101" charset="-122"/>
              <a:cs typeface="仿宋" panose="02010609060101010101" charset="-122"/>
              <a:sym typeface="+mn-ea"/>
            </a:endParaRPr>
          </a:p>
        </p:txBody>
      </p:sp>
      <p:sp>
        <p:nvSpPr>
          <p:cNvPr id="5" name="内容占位符 2"/>
          <p:cNvSpPr/>
          <p:nvPr/>
        </p:nvSpPr>
        <p:spPr bwMode="auto">
          <a:xfrm>
            <a:off x="6831330" y="3510915"/>
            <a:ext cx="5090795" cy="700405"/>
          </a:xfrm>
          <a:prstGeom prst="rect">
            <a:avLst/>
          </a:prstGeom>
          <a:blipFill>
            <a:blip r:embed="rId1"/>
          </a:blipFill>
          <a:ln w="9525">
            <a:noFill/>
            <a:miter lim="800000"/>
          </a:ln>
        </p:spPr>
        <p:txBody>
          <a:bodyPr>
            <a:noAutofit/>
          </a:bodyPr>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（五）盘点总结</a:t>
            </a:r>
            <a:endParaRPr sz="2400">
              <a:latin typeface="仿宋" panose="02010609060101010101" charset="-122"/>
              <a:ea typeface="仿宋" panose="02010609060101010101" charset="-122"/>
              <a:cs typeface="仿宋" panose="02010609060101010101" charset="-122"/>
              <a:sym typeface="+mn-ea"/>
            </a:endParaRPr>
          </a:p>
        </p:txBody>
      </p:sp>
      <p:sp>
        <p:nvSpPr>
          <p:cNvPr id="6" name="内容占位符 2"/>
          <p:cNvSpPr/>
          <p:nvPr/>
        </p:nvSpPr>
        <p:spPr bwMode="auto">
          <a:xfrm>
            <a:off x="6831330" y="4848860"/>
            <a:ext cx="5090795" cy="700405"/>
          </a:xfrm>
          <a:prstGeom prst="rect">
            <a:avLst/>
          </a:prstGeom>
          <a:blipFill>
            <a:blip r:embed="rId1"/>
          </a:blipFill>
          <a:ln w="9525">
            <a:noFill/>
            <a:miter lim="800000"/>
          </a:ln>
        </p:spPr>
        <p:txBody>
          <a:bodyPr>
            <a:noAutofit/>
          </a:bodyPr>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（六）特殊情况的处理</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存货审计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402080" y="2304415"/>
            <a:ext cx="9065260" cy="4096385"/>
          </a:xfrm>
          <a:prstGeom prst="rect">
            <a:avLst/>
          </a:prstGeom>
          <a:no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审计人员应参与被审计单位存货盘点的事前规划，或向委托人索取存货盘点计划。具体来讲，审计人员应考虑监盘时间、监盘样本、项目选取等问题。在考虑选取大样本量进行盘点时，应考虑有关实地盘点、永续盘点的可靠性，存货的总金额及种类等。在此过程中，审计人员应当实施下列审计程序：</a:t>
            </a:r>
            <a:endParaRPr sz="2400">
              <a:latin typeface="仿宋" panose="02010609060101010101" charset="-122"/>
              <a:ea typeface="仿宋" panose="02010609060101010101" charset="-122"/>
              <a:cs typeface="仿宋" panose="02010609060101010101" charset="-122"/>
              <a:sym typeface="+mn-ea"/>
            </a:endParaRPr>
          </a:p>
        </p:txBody>
      </p:sp>
      <p:sp>
        <p:nvSpPr>
          <p:cNvPr id="2" name="内容占位符 2"/>
          <p:cNvSpPr/>
          <p:nvPr/>
        </p:nvSpPr>
        <p:spPr bwMode="auto">
          <a:xfrm>
            <a:off x="1402080" y="1341755"/>
            <a:ext cx="5090795" cy="700405"/>
          </a:xfrm>
          <a:prstGeom prst="rect">
            <a:avLst/>
          </a:prstGeom>
          <a:blipFill>
            <a:blip r:embed="rId1"/>
          </a:blipFill>
          <a:ln w="9525">
            <a:noFill/>
            <a:miter lim="800000"/>
          </a:ln>
        </p:spPr>
        <p:txBody>
          <a:bodyPr>
            <a:noAutofit/>
          </a:bodyPr>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（一）参与存货盘点前的计划工作</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存货审计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402080" y="2066290"/>
            <a:ext cx="10412095" cy="4267200"/>
          </a:xfrm>
          <a:prstGeom prst="rect">
            <a:avLst/>
          </a:prstGeom>
          <a:no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1.确定盘点顺序</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由于被审计单位的存货物资品种繁多且存放地点通常较为分散，因此有必要实施分次盘点，但分次盘点有先后之分，后盘点地点等同于预告盘点，因此，有必要对后盘点物资实行封存，以防止被审计单位弄虚作假。</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2.明确盘点重点</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审计人员应就了解到的被审计单位有关存货的内部控制相关情况，评估与其相关的重大错报风险和重要性后，针对存在的薄弱环节，明确盘点重点。</a:t>
            </a:r>
            <a:endParaRPr sz="2400">
              <a:latin typeface="仿宋" panose="02010609060101010101" charset="-122"/>
              <a:ea typeface="仿宋" panose="02010609060101010101" charset="-122"/>
              <a:cs typeface="仿宋" panose="02010609060101010101" charset="-122"/>
              <a:sym typeface="+mn-ea"/>
            </a:endParaRPr>
          </a:p>
        </p:txBody>
      </p:sp>
      <p:sp>
        <p:nvSpPr>
          <p:cNvPr id="2" name="内容占位符 2"/>
          <p:cNvSpPr/>
          <p:nvPr/>
        </p:nvSpPr>
        <p:spPr bwMode="auto">
          <a:xfrm>
            <a:off x="1610360" y="1341755"/>
            <a:ext cx="5090795" cy="700405"/>
          </a:xfrm>
          <a:prstGeom prst="rect">
            <a:avLst/>
          </a:prstGeom>
          <a:blipFill>
            <a:blip r:embed="rId1"/>
          </a:blipFill>
          <a:ln w="9525">
            <a:noFill/>
            <a:miter lim="800000"/>
          </a:ln>
        </p:spPr>
        <p:txBody>
          <a:bodyPr>
            <a:noAutofit/>
          </a:bodyPr>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（二）盘点准备工作</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3671888" cy="376237"/>
          </a:xfrm>
          <a:prstGeom prst="rect">
            <a:avLst/>
          </a:prstGeom>
          <a:noFill/>
          <a:ln w="9525">
            <a:noFill/>
            <a:miter lim="800000"/>
          </a:ln>
        </p:spPr>
        <p:txBody>
          <a:bodyPr anchor="ctr"/>
          <a:lstStyle/>
          <a:p>
            <a:pPr algn="ctr"/>
            <a:r>
              <a:rPr lang="zh-CN" altLang="en-GB" sz="2000">
                <a:ln w="22225">
                  <a:solidFill>
                    <a:schemeClr val="accent2"/>
                  </a:solidFill>
                  <a:prstDash val="solid"/>
                </a:ln>
                <a:solidFill>
                  <a:schemeClr val="accent2">
                    <a:lumMod val="40000"/>
                    <a:lumOff val="60000"/>
                  </a:schemeClr>
                </a:solidFill>
                <a:latin typeface="微软雅黑" panose="020B0503020204020204" pitchFamily="34" charset="-122"/>
                <a:ea typeface="微软雅黑" panose="020B0503020204020204" pitchFamily="34" charset="-122"/>
                <a:cs typeface="宋体" panose="02010600030101010101" pitchFamily="2" charset="-122"/>
                <a:sym typeface="+mn-lt"/>
              </a:rPr>
              <a:t>项目引例</a:t>
            </a:r>
            <a:endParaRPr lang="zh-CN" altLang="en-GB" sz="2000">
              <a:ln w="22225">
                <a:solidFill>
                  <a:schemeClr val="accent2"/>
                </a:solidFill>
                <a:prstDash val="solid"/>
              </a:ln>
              <a:solidFill>
                <a:schemeClr val="accent2">
                  <a:lumMod val="40000"/>
                  <a:lumOff val="60000"/>
                </a:schemeClr>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0" name="文本框 99"/>
          <p:cNvSpPr txBox="1"/>
          <p:nvPr/>
        </p:nvSpPr>
        <p:spPr>
          <a:xfrm>
            <a:off x="2016760" y="1341755"/>
            <a:ext cx="9055735" cy="5262245"/>
          </a:xfrm>
          <a:prstGeom prst="rect">
            <a:avLst/>
          </a:prstGeom>
          <a:blipFill>
            <a:blip r:embed="rId1"/>
          </a:blipFill>
          <a:ln w="9525">
            <a:noFill/>
          </a:ln>
        </p:spPr>
        <p:txBody>
          <a:bodyPr wrap="square">
            <a:spAutoFit/>
          </a:bodyPr>
          <a:p>
            <a:pPr marL="0" indent="1533525"/>
            <a:r>
              <a:rPr lang="zh-CN" sz="2400" b="1">
                <a:solidFill>
                  <a:srgbClr val="C00000"/>
                </a:solidFill>
                <a:latin typeface="仿宋" panose="02010609060101010101" charset="-122"/>
                <a:ea typeface="仿宋" panose="02010609060101010101" charset="-122"/>
                <a:cs typeface="仿宋" panose="02010609060101010101" charset="-122"/>
              </a:rPr>
              <a:t>存货的“奥秘”——道提斯公司存货造假案例分析</a:t>
            </a:r>
            <a:r>
              <a:rPr lang="zh-CN" sz="2400" b="0">
                <a:solidFill>
                  <a:srgbClr val="C00000"/>
                </a:solidFill>
                <a:latin typeface="仿宋" panose="02010609060101010101" charset="-122"/>
                <a:ea typeface="仿宋" panose="02010609060101010101" charset="-122"/>
                <a:cs typeface="仿宋" panose="02010609060101010101" charset="-122"/>
              </a:rPr>
              <a:t>   </a:t>
            </a:r>
            <a:r>
              <a:rPr lang="zh-CN" sz="2400" b="0">
                <a:solidFill>
                  <a:schemeClr val="accent3">
                    <a:lumMod val="50000"/>
                  </a:schemeClr>
                </a:solidFill>
                <a:latin typeface="华文新魏" panose="02010800040101010101" charset="-122"/>
                <a:ea typeface="华文新魏" panose="02010800040101010101" charset="-122"/>
                <a:cs typeface="华文新魏" panose="02010800040101010101" charset="-122"/>
              </a:rPr>
              <a:t>  格雷温斯分部是美国道提斯食品公司的一个储货中心，道提斯食品公司是一家上市公司。那斯文特任职格雷温斯分部的总经理不久，就因为业绩不佳和未能完成利润目标而接连受到总部批评，为提升业绩，那斯文特开始打起了存货的主意。存货在道提斯食品公司资产负债表中约占总资产的</a:t>
            </a:r>
            <a:r>
              <a:rPr lang="en-US" sz="2400" b="0">
                <a:solidFill>
                  <a:schemeClr val="accent3">
                    <a:lumMod val="50000"/>
                  </a:schemeClr>
                </a:solidFill>
                <a:latin typeface="华文新魏" panose="02010800040101010101" charset="-122"/>
                <a:ea typeface="华文新魏" panose="02010800040101010101" charset="-122"/>
                <a:cs typeface="华文新魏" panose="02010800040101010101" charset="-122"/>
              </a:rPr>
              <a:t>40%</a:t>
            </a:r>
            <a:r>
              <a:rPr lang="zh-CN" sz="2400" b="0">
                <a:solidFill>
                  <a:schemeClr val="accent3">
                    <a:lumMod val="50000"/>
                  </a:schemeClr>
                </a:solidFill>
                <a:latin typeface="华文新魏" panose="02010800040101010101" charset="-122"/>
                <a:ea typeface="华文新魏" panose="02010800040101010101" charset="-122"/>
                <a:cs typeface="华文新魏" panose="02010800040101010101" charset="-122"/>
              </a:rPr>
              <a:t>，并且存货内部控制制度存在很多薄弱环节。于是，那斯文特采取诸如在实有存货报告书中混入虚假的存货项目登记表、更改存货计算单位和直接在存货日记账上输入虚构的存货等造假方法，在月度业绩报告中虚增存货，致使在此和之后的两年时间里，道提斯食品公司的合并净收益分别虚增了</a:t>
            </a:r>
            <a:r>
              <a:rPr lang="en-US" sz="2400" b="0">
                <a:solidFill>
                  <a:schemeClr val="accent3">
                    <a:lumMod val="50000"/>
                  </a:schemeClr>
                </a:solidFill>
                <a:latin typeface="华文新魏" panose="02010800040101010101" charset="-122"/>
                <a:ea typeface="华文新魏" panose="02010800040101010101" charset="-122"/>
                <a:cs typeface="华文新魏" panose="02010800040101010101" charset="-122"/>
              </a:rPr>
              <a:t>15%</a:t>
            </a:r>
            <a:r>
              <a:rPr lang="zh-CN" sz="2400" b="0">
                <a:solidFill>
                  <a:schemeClr val="accent3">
                    <a:lumMod val="50000"/>
                  </a:schemeClr>
                </a:solidFill>
                <a:latin typeface="华文新魏" panose="02010800040101010101" charset="-122"/>
                <a:ea typeface="华文新魏" panose="02010800040101010101" charset="-122"/>
                <a:cs typeface="华文新魏" panose="02010800040101010101" charset="-122"/>
              </a:rPr>
              <a:t>和</a:t>
            </a:r>
            <a:r>
              <a:rPr lang="en-US" sz="2400" b="0">
                <a:solidFill>
                  <a:schemeClr val="accent3">
                    <a:lumMod val="50000"/>
                  </a:schemeClr>
                </a:solidFill>
                <a:latin typeface="华文新魏" panose="02010800040101010101" charset="-122"/>
                <a:ea typeface="华文新魏" panose="02010800040101010101" charset="-122"/>
                <a:cs typeface="华文新魏" panose="02010800040101010101" charset="-122"/>
              </a:rPr>
              <a:t>39%</a:t>
            </a:r>
            <a:r>
              <a:rPr lang="zh-CN" sz="2400" b="0">
                <a:solidFill>
                  <a:schemeClr val="accent3">
                    <a:lumMod val="50000"/>
                  </a:schemeClr>
                </a:solidFill>
                <a:latin typeface="华文新魏" panose="02010800040101010101" charset="-122"/>
                <a:ea typeface="华文新魏" panose="02010800040101010101" charset="-122"/>
                <a:cs typeface="华文新魏" panose="02010800040101010101" charset="-122"/>
              </a:rPr>
              <a:t>。        然而，在这两年的道提斯食品公司年度会计报表审计业务中，负责该业务的格特曼会计师事务所却没有发现任何造假迹象。为什么专业审计师不能发现道提斯食品公司如此简单的存货造假呢？</a:t>
            </a:r>
            <a:endParaRPr lang="zh-CN" altLang="en-US" sz="2400" b="0">
              <a:solidFill>
                <a:schemeClr val="accent3">
                  <a:lumMod val="50000"/>
                </a:schemeClr>
              </a:solidFill>
              <a:latin typeface="华文新魏" panose="02010800040101010101" charset="-122"/>
              <a:ea typeface="华文新魏" panose="02010800040101010101" charset="-122"/>
              <a:cs typeface="华文新魏" panose="02010800040101010101"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存货审计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402080" y="2066290"/>
            <a:ext cx="10412095" cy="4267200"/>
          </a:xfrm>
          <a:prstGeom prst="rect">
            <a:avLst/>
          </a:prstGeom>
          <a:no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3.盘点人员准备</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针对盘点工作，应要求各级领导、有关人员都要参加，并将盘点计划或指令明确到每一位参与人员。</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4.通知存货保管部门</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审计人员应通知存货保管部门，要求将有关物资盘点日的账面数扎出，将已发现的错误数剔除，并做好盘点的器具和表格准备，对部分特殊物资的盘点还需要准备特殊器具，如对贵重金属的盘点需要准备的衡器等。</a:t>
            </a:r>
            <a:endParaRPr sz="2400">
              <a:latin typeface="仿宋" panose="02010609060101010101" charset="-122"/>
              <a:ea typeface="仿宋" panose="02010609060101010101" charset="-122"/>
              <a:cs typeface="仿宋" panose="02010609060101010101" charset="-122"/>
              <a:sym typeface="+mn-ea"/>
            </a:endParaRPr>
          </a:p>
        </p:txBody>
      </p:sp>
      <p:sp>
        <p:nvSpPr>
          <p:cNvPr id="2" name="内容占位符 2"/>
          <p:cNvSpPr/>
          <p:nvPr/>
        </p:nvSpPr>
        <p:spPr bwMode="auto">
          <a:xfrm>
            <a:off x="1610360" y="1341755"/>
            <a:ext cx="5090795" cy="700405"/>
          </a:xfrm>
          <a:prstGeom prst="rect">
            <a:avLst/>
          </a:prstGeom>
          <a:blipFill>
            <a:blip r:embed="rId1"/>
          </a:blipFill>
          <a:ln w="9525">
            <a:noFill/>
            <a:miter lim="800000"/>
          </a:ln>
        </p:spPr>
        <p:txBody>
          <a:bodyPr>
            <a:noAutofit/>
          </a:bodyPr>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（二）盘点准备工作</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存货审计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402080" y="2066290"/>
            <a:ext cx="10412095" cy="4267200"/>
          </a:xfrm>
          <a:prstGeom prst="rect">
            <a:avLst/>
          </a:prstGeom>
          <a:no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审计人员进入现场后不能离开盘点现场，同时应把握盘点进度，对有关人员所实施的盘点清查要实行全过程监控，不能只看其结果而不观察过程。</a:t>
            </a:r>
            <a:endParaRPr sz="2400">
              <a:latin typeface="仿宋" panose="02010609060101010101" charset="-122"/>
              <a:ea typeface="仿宋" panose="02010609060101010101" charset="-122"/>
              <a:cs typeface="仿宋" panose="02010609060101010101" charset="-122"/>
              <a:sym typeface="+mn-ea"/>
            </a:endParaRPr>
          </a:p>
        </p:txBody>
      </p:sp>
      <p:sp>
        <p:nvSpPr>
          <p:cNvPr id="3" name="内容占位符 2"/>
          <p:cNvSpPr/>
          <p:nvPr/>
        </p:nvSpPr>
        <p:spPr bwMode="auto">
          <a:xfrm>
            <a:off x="1531620" y="1341755"/>
            <a:ext cx="5090795" cy="700405"/>
          </a:xfrm>
          <a:prstGeom prst="rect">
            <a:avLst/>
          </a:prstGeom>
          <a:blipFill>
            <a:blip r:embed="rId1"/>
          </a:blipFill>
          <a:ln w="9525">
            <a:noFill/>
            <a:miter lim="800000"/>
          </a:ln>
        </p:spPr>
        <p:txBody>
          <a:bodyPr>
            <a:noAutofit/>
          </a:bodyPr>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（三）盘点实地观察</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4858" y="1328103"/>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存货审计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402080" y="2066290"/>
            <a:ext cx="10412095" cy="4267200"/>
          </a:xfrm>
          <a:prstGeom prst="rect">
            <a:avLst/>
          </a:prstGeom>
          <a:no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1.观察盘点现场，确定应纳入盘点范围的存货是否已经适当整理和排列并附有盘点标志，防止遗漏或重复盘点。对未纳入盘点范围的存货，审计人员应查明未纳入的原因。</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2.对所有权不属于被审计单位的存货，审计人员应取得其规格、数量等明细资料，并确定是否已分别存放、标注，且未被纳入盘点范围。</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3.审计人员应观察被审计单位盘点人员是否遵守盘点计划并准确记录盘点结果。</a:t>
            </a:r>
            <a:endParaRPr sz="2400">
              <a:latin typeface="仿宋" panose="02010609060101010101" charset="-122"/>
              <a:ea typeface="仿宋" panose="02010609060101010101" charset="-122"/>
              <a:cs typeface="仿宋" panose="02010609060101010101" charset="-122"/>
              <a:sym typeface="+mn-ea"/>
            </a:endParaRPr>
          </a:p>
        </p:txBody>
      </p:sp>
      <p:sp>
        <p:nvSpPr>
          <p:cNvPr id="3" name="内容占位符 2"/>
          <p:cNvSpPr/>
          <p:nvPr/>
        </p:nvSpPr>
        <p:spPr bwMode="auto">
          <a:xfrm>
            <a:off x="1518285" y="1328420"/>
            <a:ext cx="5090795" cy="700405"/>
          </a:xfrm>
          <a:prstGeom prst="rect">
            <a:avLst/>
          </a:prstGeom>
          <a:blipFill>
            <a:blip r:embed="rId1"/>
          </a:blip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（三）盘点实地观察</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存货审计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402080" y="2066290"/>
            <a:ext cx="10412095" cy="4267200"/>
          </a:xfrm>
          <a:prstGeom prst="rect">
            <a:avLst/>
          </a:prstGeom>
          <a:no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如果发现问题，审计人员应及时指出并督促企业纠正；如果认为盘点程序和过程有问题，导致盘点结果严重失实，应要求被审计单位组织人员重新盘点，严重时应改为审计人员直接实施盘点。</a:t>
            </a:r>
            <a:endParaRPr sz="2400">
              <a:latin typeface="仿宋" panose="02010609060101010101" charset="-122"/>
              <a:ea typeface="仿宋" panose="02010609060101010101" charset="-122"/>
              <a:cs typeface="仿宋" panose="02010609060101010101" charset="-122"/>
              <a:sym typeface="+mn-ea"/>
            </a:endParaRPr>
          </a:p>
        </p:txBody>
      </p:sp>
      <p:sp>
        <p:nvSpPr>
          <p:cNvPr id="3" name="内容占位符 2"/>
          <p:cNvSpPr/>
          <p:nvPr/>
        </p:nvSpPr>
        <p:spPr bwMode="auto">
          <a:xfrm>
            <a:off x="1518285" y="1341755"/>
            <a:ext cx="5090795" cy="700405"/>
          </a:xfrm>
          <a:prstGeom prst="rect">
            <a:avLst/>
          </a:prstGeom>
          <a:blipFill>
            <a:blip r:embed="rId1"/>
          </a:blip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（三）盘点实地观察</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存货审计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402080" y="2066290"/>
            <a:ext cx="10412095" cy="4267200"/>
          </a:xfrm>
          <a:prstGeom prst="rect">
            <a:avLst/>
          </a:prstGeom>
          <a:no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被审计单位盘点人员盘点完毕后，审计人员应当根据观察的情况，进行复盘抽点。抽点的样本一般不得低于存货总量的10%，审计人员可以从存货盘点记录中选取项目追查至存货实物，以测试盘点记录的准确性；还可以从存货实物中选取项目追查至存货盘点记录，以测试盘点记录的完整性。</a:t>
            </a:r>
            <a:endParaRPr sz="2400">
              <a:latin typeface="仿宋" panose="02010609060101010101" charset="-122"/>
              <a:ea typeface="仿宋" panose="02010609060101010101" charset="-122"/>
              <a:cs typeface="仿宋" panose="02010609060101010101" charset="-122"/>
              <a:sym typeface="+mn-ea"/>
            </a:endParaRPr>
          </a:p>
        </p:txBody>
      </p:sp>
      <p:sp>
        <p:nvSpPr>
          <p:cNvPr id="4" name="内容占位符 2"/>
          <p:cNvSpPr/>
          <p:nvPr/>
        </p:nvSpPr>
        <p:spPr bwMode="auto">
          <a:xfrm>
            <a:off x="1487170" y="1341755"/>
            <a:ext cx="5090795" cy="700405"/>
          </a:xfrm>
          <a:prstGeom prst="rect">
            <a:avLst/>
          </a:prstGeom>
          <a:blipFill>
            <a:blip r:embed="rId1"/>
          </a:blipFill>
          <a:ln w="9525">
            <a:noFill/>
            <a:miter lim="800000"/>
          </a:ln>
        </p:spPr>
        <p:txBody>
          <a:bodyPr>
            <a:noAutofit/>
          </a:bodyPr>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（四）复盘抽点</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存货审计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402080" y="2434590"/>
            <a:ext cx="10412095" cy="3898900"/>
          </a:xfrm>
          <a:prstGeom prst="rect">
            <a:avLst/>
          </a:prstGeom>
          <a:no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抽点完成后，审计人员应将抽点检查结果与被审计单位盘点记录相核对，并记录在工作底稿中。如果发现差异，审计人员一方面应查明原因并及时提请被审计单位更正；另一方面，应当考虑错误的潜在范围和重大程度，如果差异较大，应当考虑扩大抽点检查范围或提请被审计单位重新盘点。</a:t>
            </a:r>
            <a:endParaRPr sz="2400">
              <a:latin typeface="仿宋" panose="02010609060101010101" charset="-122"/>
              <a:ea typeface="仿宋" panose="02010609060101010101" charset="-122"/>
              <a:cs typeface="仿宋" panose="02010609060101010101" charset="-122"/>
              <a:sym typeface="+mn-ea"/>
            </a:endParaRPr>
          </a:p>
        </p:txBody>
      </p:sp>
      <p:sp>
        <p:nvSpPr>
          <p:cNvPr id="4" name="内容占位符 2"/>
          <p:cNvSpPr/>
          <p:nvPr/>
        </p:nvSpPr>
        <p:spPr bwMode="auto">
          <a:xfrm>
            <a:off x="1513205" y="1341755"/>
            <a:ext cx="5090795" cy="700405"/>
          </a:xfrm>
          <a:prstGeom prst="rect">
            <a:avLst/>
          </a:prstGeom>
          <a:blipFill>
            <a:blip r:embed="rId1"/>
          </a:blipFill>
          <a:ln w="9525">
            <a:noFill/>
            <a:miter lim="800000"/>
          </a:ln>
        </p:spPr>
        <p:txBody>
          <a:bodyPr>
            <a:noAutofit/>
          </a:bodyPr>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（四）复盘抽点</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存货审计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402080" y="2342515"/>
            <a:ext cx="10412095" cy="4267200"/>
          </a:xfrm>
          <a:prstGeom prst="rect">
            <a:avLst/>
          </a:prstGeom>
          <a:no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盘点完成后，审计人员应将盘点结果与有关账簿记录进行核对，确定其是否账实相符。对于账实不符的原因，有的是属于在物料收发过程中正常的、小额的短少，即正常的“盘盈”或“盘亏”；但对于超过正常幅度和范围的账实不符的情况，审计人员应结合其他审计环节，进行深一步的调查，直到得出结论。</a:t>
            </a:r>
            <a:endParaRPr sz="2400">
              <a:latin typeface="仿宋" panose="02010609060101010101" charset="-122"/>
              <a:ea typeface="仿宋" panose="02010609060101010101" charset="-122"/>
              <a:cs typeface="仿宋" panose="02010609060101010101" charset="-122"/>
              <a:sym typeface="+mn-ea"/>
            </a:endParaRPr>
          </a:p>
        </p:txBody>
      </p:sp>
      <p:sp>
        <p:nvSpPr>
          <p:cNvPr id="5" name="内容占位符 2"/>
          <p:cNvSpPr/>
          <p:nvPr/>
        </p:nvSpPr>
        <p:spPr bwMode="auto">
          <a:xfrm>
            <a:off x="1402080" y="1341755"/>
            <a:ext cx="5090795" cy="700405"/>
          </a:xfrm>
          <a:prstGeom prst="rect">
            <a:avLst/>
          </a:prstGeom>
          <a:blipFill>
            <a:blip r:embed="rId1"/>
          </a:blipFill>
          <a:ln w="9525">
            <a:noFill/>
            <a:miter lim="800000"/>
          </a:ln>
        </p:spPr>
        <p:txBody>
          <a:bodyPr>
            <a:noAutofit/>
          </a:bodyPr>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（五）盘点总结</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存货审计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402080" y="2355850"/>
            <a:ext cx="10412095" cy="4267200"/>
          </a:xfrm>
          <a:prstGeom prst="rect">
            <a:avLst/>
          </a:prstGeom>
          <a:no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1.由于存货性质或位置特殊无法实施监盘程序</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对于性质特殊的存货如涉及保密问题或属于危害性物质以及位置特殊的存货如在途存货，审计人员应考虑是否实施替代审计程序，获取有关期末存货数量和状况的充分、适当的审计证据。替代审计程序如检查进货交易凭证或生产记录、向客户或供应商函证等。</a:t>
            </a:r>
            <a:endParaRPr sz="2400">
              <a:latin typeface="仿宋" panose="02010609060101010101" charset="-122"/>
              <a:ea typeface="仿宋" panose="02010609060101010101" charset="-122"/>
              <a:cs typeface="仿宋" panose="02010609060101010101" charset="-122"/>
              <a:sym typeface="+mn-ea"/>
            </a:endParaRPr>
          </a:p>
        </p:txBody>
      </p:sp>
      <p:sp>
        <p:nvSpPr>
          <p:cNvPr id="6" name="内容占位符 2"/>
          <p:cNvSpPr/>
          <p:nvPr/>
        </p:nvSpPr>
        <p:spPr bwMode="auto">
          <a:xfrm>
            <a:off x="1499870" y="1341755"/>
            <a:ext cx="5090795" cy="700405"/>
          </a:xfrm>
          <a:prstGeom prst="rect">
            <a:avLst/>
          </a:prstGeom>
          <a:blipFill>
            <a:blip r:embed="rId1"/>
          </a:blipFill>
          <a:ln w="9525">
            <a:noFill/>
            <a:miter lim="800000"/>
          </a:ln>
        </p:spPr>
        <p:txBody>
          <a:bodyPr>
            <a:noAutofit/>
          </a:bodyPr>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（六）特殊情况的处理</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存货审计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402080" y="2066290"/>
            <a:ext cx="10412095" cy="4267200"/>
          </a:xfrm>
          <a:prstGeom prst="rect">
            <a:avLst/>
          </a:prstGeom>
          <a:no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2.无法在预定日期实施监盘</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对于因不可预见或不可抗力因素而可能导致审计人员无法亲临现场或无法在预定日期实施存货监盘，或者接受委托时被审计单位的期末存货盘点已经完成等前述情况，审计人员应评估相关的内部控制的有效性，对存货进行适当检查或提请被审计单位另择日期重新盘点，同时测试在该期间发生的存货相关交易，以获取有关期末存货数量和状况的充分、适当的审计证据。</a:t>
            </a:r>
            <a:endParaRPr sz="2400">
              <a:latin typeface="仿宋" panose="02010609060101010101" charset="-122"/>
              <a:ea typeface="仿宋" panose="02010609060101010101" charset="-122"/>
              <a:cs typeface="仿宋" panose="02010609060101010101" charset="-122"/>
              <a:sym typeface="+mn-ea"/>
            </a:endParaRPr>
          </a:p>
        </p:txBody>
      </p:sp>
      <p:sp>
        <p:nvSpPr>
          <p:cNvPr id="6" name="内容占位符 2"/>
          <p:cNvSpPr/>
          <p:nvPr/>
        </p:nvSpPr>
        <p:spPr bwMode="auto">
          <a:xfrm>
            <a:off x="1499870" y="1341755"/>
            <a:ext cx="5090795" cy="700405"/>
          </a:xfrm>
          <a:prstGeom prst="rect">
            <a:avLst/>
          </a:prstGeom>
          <a:blipFill>
            <a:blip r:embed="rId1"/>
          </a:blipFill>
          <a:ln w="9525">
            <a:noFill/>
            <a:miter lim="800000"/>
          </a:ln>
        </p:spPr>
        <p:txBody>
          <a:bodyPr>
            <a:noAutofit/>
          </a:bodyPr>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（六）特殊情况的处理</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存货审计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402080" y="2066290"/>
            <a:ext cx="10412095" cy="4267200"/>
          </a:xfrm>
          <a:prstGeom prst="rect">
            <a:avLst/>
          </a:prstGeom>
          <a:no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3.委托其他单位保管或已作质押的存货</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对被审计单位委托其他单位保管或已作质押的存货，审计人员应向保管人或质押人函证。如果此类存货金额占比较大，还应当考虑实施存货监盘或利用其他审计人员的工作。</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4.存货存放或寄销在外地</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对于企业存放或寄销在外地的存货，审计人员可考虑委托当地会计师事务所负责监盘抽点或本所审计人员亲自前往监盘，如存货量不大，可向寄存寄销单位函证或采用其他替代审计程序予以确认。</a:t>
            </a:r>
            <a:endParaRPr sz="2400">
              <a:latin typeface="仿宋" panose="02010609060101010101" charset="-122"/>
              <a:ea typeface="仿宋" panose="02010609060101010101" charset="-122"/>
              <a:cs typeface="仿宋" panose="02010609060101010101" charset="-122"/>
              <a:sym typeface="+mn-ea"/>
            </a:endParaRPr>
          </a:p>
        </p:txBody>
      </p:sp>
      <p:sp>
        <p:nvSpPr>
          <p:cNvPr id="6" name="内容占位符 2"/>
          <p:cNvSpPr/>
          <p:nvPr/>
        </p:nvSpPr>
        <p:spPr bwMode="auto">
          <a:xfrm>
            <a:off x="1499870" y="1341755"/>
            <a:ext cx="5090795" cy="700405"/>
          </a:xfrm>
          <a:prstGeom prst="rect">
            <a:avLst/>
          </a:prstGeom>
          <a:blipFill>
            <a:blip r:embed="rId1"/>
          </a:blipFill>
          <a:ln w="9525">
            <a:noFill/>
            <a:miter lim="800000"/>
          </a:ln>
        </p:spPr>
        <p:txBody>
          <a:bodyPr>
            <a:noAutofit/>
          </a:bodyPr>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（六）特殊情况的处理</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3671888" cy="376237"/>
          </a:xfrm>
          <a:prstGeom prst="rect">
            <a:avLst/>
          </a:prstGeom>
          <a:noFill/>
          <a:ln w="9525">
            <a:noFill/>
            <a:miter lim="800000"/>
          </a:ln>
        </p:spPr>
        <p:txBody>
          <a:bodyPr anchor="ctr"/>
          <a:lstStyle/>
          <a:p>
            <a:pPr algn="ctr"/>
            <a:r>
              <a:rPr lang="zh-CN" altLang="en-GB" sz="2000">
                <a:ln w="22225">
                  <a:solidFill>
                    <a:schemeClr val="accent2"/>
                  </a:solidFill>
                  <a:prstDash val="solid"/>
                </a:ln>
                <a:solidFill>
                  <a:schemeClr val="accent2">
                    <a:lumMod val="40000"/>
                    <a:lumOff val="60000"/>
                  </a:schemeClr>
                </a:solidFill>
                <a:latin typeface="微软雅黑" panose="020B0503020204020204" pitchFamily="34" charset="-122"/>
                <a:ea typeface="微软雅黑" panose="020B0503020204020204" pitchFamily="34" charset="-122"/>
                <a:cs typeface="宋体" panose="02010600030101010101" pitchFamily="2" charset="-122"/>
                <a:sym typeface="+mn-lt"/>
              </a:rPr>
              <a:t>项目引例</a:t>
            </a:r>
            <a:endParaRPr lang="zh-CN" altLang="en-GB" sz="2000">
              <a:ln w="22225">
                <a:solidFill>
                  <a:schemeClr val="accent2"/>
                </a:solidFill>
                <a:prstDash val="solid"/>
              </a:ln>
              <a:solidFill>
                <a:schemeClr val="accent2">
                  <a:lumMod val="40000"/>
                  <a:lumOff val="60000"/>
                </a:schemeClr>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0" name="文本框 99"/>
          <p:cNvSpPr txBox="1"/>
          <p:nvPr/>
        </p:nvSpPr>
        <p:spPr>
          <a:xfrm>
            <a:off x="1585595" y="1341755"/>
            <a:ext cx="10386695" cy="4485005"/>
          </a:xfrm>
          <a:prstGeom prst="rect">
            <a:avLst/>
          </a:prstGeom>
          <a:noFill/>
          <a:ln w="9525">
            <a:noFill/>
          </a:ln>
        </p:spPr>
        <p:txBody>
          <a:bodyPr wrap="square">
            <a:spAutoFit/>
          </a:bodyPr>
          <a:p>
            <a:pPr marL="0" indent="0" algn="l" eaLnBrk="1" latinLnBrk="0" hangingPunct="1">
              <a:lnSpc>
                <a:spcPct val="170000"/>
              </a:lnSpc>
            </a:pPr>
            <a:r>
              <a:rPr sz="2800" b="1">
                <a:solidFill>
                  <a:srgbClr val="C00000"/>
                </a:solidFill>
                <a:latin typeface="Calibri" panose="020F0502020204030204" pitchFamily="34" charset="0"/>
                <a:ea typeface="宋体" panose="02010600030101010101" pitchFamily="2" charset="-122"/>
              </a:rPr>
              <a:t>提出问题</a:t>
            </a:r>
            <a:r>
              <a:rPr lang="zh-CN" sz="2800" b="1">
                <a:solidFill>
                  <a:srgbClr val="C00000"/>
                </a:solidFill>
                <a:latin typeface="Calibri" panose="020F0502020204030204" pitchFamily="34" charset="0"/>
                <a:ea typeface="宋体" panose="02010600030101010101" pitchFamily="2" charset="-122"/>
              </a:rPr>
              <a:t>：</a:t>
            </a:r>
            <a:endParaRPr lang="zh-CN" sz="2800" b="0">
              <a:solidFill>
                <a:srgbClr val="C00000"/>
              </a:solidFill>
              <a:latin typeface="Calibri" panose="020F0502020204030204" pitchFamily="34" charset="0"/>
              <a:ea typeface="宋体" panose="02010600030101010101" pitchFamily="2" charset="-122"/>
            </a:endParaRPr>
          </a:p>
          <a:p>
            <a:pPr marL="0" indent="0" algn="l" eaLnBrk="1" latinLnBrk="0" hangingPunct="1">
              <a:lnSpc>
                <a:spcPct val="170000"/>
              </a:lnSpc>
            </a:pPr>
            <a:r>
              <a:rPr sz="2800" b="0">
                <a:solidFill>
                  <a:srgbClr val="00B050"/>
                </a:solidFill>
                <a:latin typeface="Calibri" panose="020F0502020204030204" pitchFamily="34" charset="0"/>
                <a:ea typeface="宋体" panose="02010600030101010101" pitchFamily="2" charset="-122"/>
              </a:rPr>
              <a:t>（1）存货的实物保管和收发记录是否能交由一名工作人员完成？</a:t>
            </a:r>
            <a:endParaRPr sz="2800" b="0">
              <a:solidFill>
                <a:srgbClr val="00B050"/>
              </a:solidFill>
              <a:latin typeface="Calibri" panose="020F0502020204030204" pitchFamily="34" charset="0"/>
              <a:ea typeface="宋体" panose="02010600030101010101" pitchFamily="2" charset="-122"/>
            </a:endParaRPr>
          </a:p>
          <a:p>
            <a:pPr marL="0" indent="0" algn="l" eaLnBrk="1" latinLnBrk="0" hangingPunct="1">
              <a:lnSpc>
                <a:spcPct val="170000"/>
              </a:lnSpc>
            </a:pPr>
            <a:r>
              <a:rPr sz="2800" b="0">
                <a:solidFill>
                  <a:srgbClr val="00B050"/>
                </a:solidFill>
                <a:latin typeface="Calibri" panose="020F0502020204030204" pitchFamily="34" charset="0"/>
                <a:ea typeface="宋体" panose="02010600030101010101" pitchFamily="2" charset="-122"/>
              </a:rPr>
              <a:t>（2）自制存货与外购存货能否适用一样的审计程序？</a:t>
            </a:r>
            <a:endParaRPr sz="2800" b="0">
              <a:solidFill>
                <a:srgbClr val="00B050"/>
              </a:solidFill>
              <a:latin typeface="Calibri" panose="020F0502020204030204" pitchFamily="34" charset="0"/>
              <a:ea typeface="宋体" panose="02010600030101010101" pitchFamily="2" charset="-122"/>
            </a:endParaRPr>
          </a:p>
          <a:p>
            <a:pPr marL="0" indent="0" algn="l" eaLnBrk="1" latinLnBrk="0" hangingPunct="1">
              <a:lnSpc>
                <a:spcPct val="170000"/>
              </a:lnSpc>
            </a:pPr>
            <a:r>
              <a:rPr sz="2800" b="0">
                <a:solidFill>
                  <a:srgbClr val="00B050"/>
                </a:solidFill>
                <a:latin typeface="Calibri" panose="020F0502020204030204" pitchFamily="34" charset="0"/>
                <a:ea typeface="宋体" panose="02010600030101010101" pitchFamily="2" charset="-122"/>
              </a:rPr>
              <a:t>（3）存货审计对于查找重大舞弊有哪些重要意义？</a:t>
            </a:r>
            <a:endParaRPr sz="2800" b="0">
              <a:solidFill>
                <a:srgbClr val="00B050"/>
              </a:solidFill>
              <a:latin typeface="Calibri" panose="020F0502020204030204" pitchFamily="34" charset="0"/>
              <a:ea typeface="宋体" panose="02010600030101010101" pitchFamily="2" charset="-122"/>
            </a:endParaRPr>
          </a:p>
          <a:p>
            <a:pPr marL="0" indent="0" algn="l" eaLnBrk="1" latinLnBrk="0" hangingPunct="1">
              <a:lnSpc>
                <a:spcPct val="170000"/>
              </a:lnSpc>
            </a:pPr>
            <a:r>
              <a:rPr sz="2800" b="0">
                <a:solidFill>
                  <a:srgbClr val="00B050"/>
                </a:solidFill>
                <a:latin typeface="Calibri" panose="020F0502020204030204" pitchFamily="34" charset="0"/>
                <a:ea typeface="宋体" panose="02010600030101010101" pitchFamily="2" charset="-122"/>
              </a:rPr>
              <a:t>（4）实施存货审计除了进行监盘以外，还有哪些办法？</a:t>
            </a:r>
            <a:endParaRPr sz="2800" b="0">
              <a:solidFill>
                <a:srgbClr val="00B050"/>
              </a:solidFill>
              <a:latin typeface="Calibri" panose="020F0502020204030204" pitchFamily="34" charset="0"/>
              <a:ea typeface="宋体" panose="02010600030101010101" pitchFamily="2" charset="-122"/>
            </a:endParaRPr>
          </a:p>
          <a:p>
            <a:pPr marL="0" indent="0" algn="l" eaLnBrk="1" latinLnBrk="0" hangingPunct="1">
              <a:lnSpc>
                <a:spcPct val="170000"/>
              </a:lnSpc>
            </a:pPr>
            <a:r>
              <a:rPr sz="2800" b="1">
                <a:solidFill>
                  <a:srgbClr val="C00000"/>
                </a:solidFill>
                <a:latin typeface="Calibri" panose="020F0502020204030204" pitchFamily="34" charset="0"/>
                <a:ea typeface="宋体" panose="02010600030101010101" pitchFamily="2" charset="-122"/>
              </a:rPr>
              <a:t>带着这些问题，让我们进入本项目的学习领域。</a:t>
            </a:r>
            <a:endParaRPr sz="2800" b="1">
              <a:solidFill>
                <a:srgbClr val="C00000"/>
              </a:solidFill>
              <a:latin typeface="Calibri" panose="020F0502020204030204" pitchFamily="34" charset="0"/>
              <a:ea typeface="宋体" panose="02010600030101010101" pitchFamily="2"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4858"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C00000"/>
                </a:solidFill>
                <a:uFillTx/>
                <a:latin typeface="微软雅黑" panose="020B0503020204020204" pitchFamily="34" charset="-122"/>
                <a:ea typeface="微软雅黑" panose="020B0503020204020204" pitchFamily="34" charset="-122"/>
                <a:cs typeface="宋体" panose="02010600030101010101" pitchFamily="2" charset="-122"/>
                <a:sym typeface="+mn-lt"/>
              </a:rPr>
              <a:t>【工作实例</a:t>
            </a:r>
            <a:r>
              <a:rPr lang="en-US" altLang="zh-CN" sz="2000">
                <a:solidFill>
                  <a:srgbClr val="C00000"/>
                </a:solidFill>
                <a:uFillTx/>
                <a:latin typeface="微软雅黑" panose="020B0503020204020204" pitchFamily="34" charset="-122"/>
                <a:ea typeface="微软雅黑" panose="020B0503020204020204" pitchFamily="34" charset="-122"/>
                <a:cs typeface="宋体" panose="02010600030101010101" pitchFamily="2" charset="-122"/>
                <a:sym typeface="+mn-lt"/>
              </a:rPr>
              <a:t>8</a:t>
            </a:r>
            <a:r>
              <a:rPr lang="zh-CN" altLang="en-GB" sz="2000">
                <a:solidFill>
                  <a:srgbClr val="C00000"/>
                </a:solidFill>
                <a:uFillTx/>
                <a:latin typeface="微软雅黑" panose="020B0503020204020204" pitchFamily="34" charset="-122"/>
                <a:ea typeface="微软雅黑" panose="020B0503020204020204" pitchFamily="34" charset="-122"/>
                <a:cs typeface="宋体" panose="02010600030101010101" pitchFamily="2" charset="-122"/>
                <a:sym typeface="+mn-lt"/>
              </a:rPr>
              <a:t>-1】</a:t>
            </a:r>
            <a:endParaRPr lang="zh-CN" altLang="en-GB" sz="2000">
              <a:solidFill>
                <a:srgbClr val="C00000"/>
              </a:solidFill>
              <a:uFillTx/>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400175" y="1295400"/>
            <a:ext cx="10412095" cy="4688205"/>
          </a:xfrm>
          <a:prstGeom prst="rect">
            <a:avLst/>
          </a:prstGeom>
          <a:blipFill>
            <a:blip r:embed="rId1"/>
          </a:blipFill>
          <a:ln w="9525">
            <a:noFill/>
            <a:miter lim="800000"/>
          </a:ln>
        </p:spPr>
        <p:txBody>
          <a:bodyPr>
            <a:noAutofit/>
          </a:bodyPr>
          <a:lstStyle/>
          <a:p>
            <a:pPr lvl="0" algn="l" eaLnBrk="0" hangingPunct="0">
              <a:lnSpc>
                <a:spcPct val="11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审计人员张明在观察被审计单位存货实地盘点时，注意到下列特殊项目：</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1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1.产成品储藏室内有数台电动马达没有悬挂盘点单。经查询，这些马达属于被审计单位的承销品。</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1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2.验收部门有切片机一台（为客户主要产品之一），盘点单上标明“重做”字样。</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1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3.运输部门有一台已装箱的切片机，没有悬挂盘点单，据称该机器已售给红光公司。</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1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4.小型仓库内存有5种布满灰尘的原材料，每种原材料均挂有盘点单，经张明抽点与盘点单上的记录相符。</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1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问题：张明对这些项目应进一步实施哪些审计程序？</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4858"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C00000"/>
                </a:solidFill>
                <a:uFillTx/>
                <a:latin typeface="微软雅黑" panose="020B0503020204020204" pitchFamily="34" charset="-122"/>
                <a:ea typeface="微软雅黑" panose="020B0503020204020204" pitchFamily="34" charset="-122"/>
                <a:cs typeface="宋体" panose="02010600030101010101" pitchFamily="2" charset="-122"/>
                <a:sym typeface="+mn-lt"/>
              </a:rPr>
              <a:t>【工作实例</a:t>
            </a:r>
            <a:r>
              <a:rPr lang="en-US" altLang="zh-CN" sz="2000">
                <a:solidFill>
                  <a:srgbClr val="C00000"/>
                </a:solidFill>
                <a:uFillTx/>
                <a:latin typeface="微软雅黑" panose="020B0503020204020204" pitchFamily="34" charset="-122"/>
                <a:ea typeface="微软雅黑" panose="020B0503020204020204" pitchFamily="34" charset="-122"/>
                <a:cs typeface="宋体" panose="02010600030101010101" pitchFamily="2" charset="-122"/>
                <a:sym typeface="+mn-lt"/>
              </a:rPr>
              <a:t>8</a:t>
            </a:r>
            <a:r>
              <a:rPr lang="zh-CN" altLang="en-GB" sz="2000">
                <a:solidFill>
                  <a:srgbClr val="C00000"/>
                </a:solidFill>
                <a:uFillTx/>
                <a:latin typeface="微软雅黑" panose="020B0503020204020204" pitchFamily="34" charset="-122"/>
                <a:ea typeface="微软雅黑" panose="020B0503020204020204" pitchFamily="34" charset="-122"/>
                <a:cs typeface="宋体" panose="02010600030101010101" pitchFamily="2" charset="-122"/>
                <a:sym typeface="+mn-lt"/>
              </a:rPr>
              <a:t>-1】</a:t>
            </a:r>
            <a:endParaRPr lang="zh-CN" altLang="en-GB" sz="2000">
              <a:solidFill>
                <a:srgbClr val="C00000"/>
              </a:solidFill>
              <a:uFillTx/>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400175" y="1295400"/>
            <a:ext cx="10412095" cy="4753610"/>
          </a:xfrm>
          <a:prstGeom prst="rect">
            <a:avLst/>
          </a:prstGeom>
          <a:blipFill>
            <a:blip r:embed="rId1"/>
          </a:blipFill>
          <a:ln w="9525">
            <a:noFill/>
            <a:miter lim="800000"/>
          </a:ln>
        </p:spPr>
        <p:txBody>
          <a:bodyPr>
            <a:noAutofit/>
          </a:bodyPr>
          <a:lstStyle/>
          <a:p>
            <a:pPr lvl="0" algn="l" eaLnBrk="0" hangingPunct="0">
              <a:lnSpc>
                <a:spcPct val="12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分析：</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2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1.承销品的口头凭证应通过下列步骤证实：审查承销品记录、寄销合同和往来信函以及向寄销人直接函证等。</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2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2.从切片机的存放地点和盘点单上的“重做”字样分析，可能属于退货产品，应审核验收报告、销售退回和折让通知单、应收账款函证回函等，查明切片机的所有权。如所有权仍属顾客，则不应列入被审计单位的存货中。</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2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3.查阅有关购销协议、结算凭证，查证装箱切片机的所有权，如果销售尚未实现，应将切片机列入被审计单位的存货之中。</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2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4.应向生产主管查询这些原材料还能否用于生产，如果属于毁损、报废材料，则不应列入被审计单位的存货。</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四、存货计价测试</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存货审计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402080" y="2066290"/>
            <a:ext cx="10412095" cy="4267200"/>
          </a:xfrm>
          <a:prstGeom prst="rect">
            <a:avLst/>
          </a:prstGeom>
          <a:no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存货监盘程序只能确定存货的数量和状况，而为了验证存货在会计报表上金额的真实性和准确性，还须对存货的计价进行审计。存货计价测试可以利用存货计价测试表进行，如表9-4所示。</a:t>
            </a:r>
            <a:endParaRPr sz="2400">
              <a:latin typeface="仿宋" panose="02010609060101010101" charset="-122"/>
              <a:ea typeface="仿宋" panose="02010609060101010101" charset="-122"/>
              <a:cs typeface="仿宋" panose="02010609060101010101" charset="-122"/>
              <a:sym typeface="+mn-ea"/>
            </a:endParaRPr>
          </a:p>
        </p:txBody>
      </p:sp>
      <p:sp>
        <p:nvSpPr>
          <p:cNvPr id="3" name="五边形 2"/>
          <p:cNvSpPr/>
          <p:nvPr/>
        </p:nvSpPr>
        <p:spPr>
          <a:xfrm>
            <a:off x="1153795" y="4295140"/>
            <a:ext cx="2621280" cy="935990"/>
          </a:xfrm>
          <a:prstGeom prst="homePlate">
            <a:avLst/>
          </a:prstGeom>
          <a:blipFill>
            <a:blip r:embed="rId1"/>
          </a:blip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solidFill>
                  <a:srgbClr val="00B050"/>
                </a:solidFill>
              </a:rPr>
              <a:t>样本的选择</a:t>
            </a:r>
            <a:endParaRPr lang="zh-CN" altLang="en-US" sz="2800" b="1">
              <a:solidFill>
                <a:srgbClr val="00B050"/>
              </a:solidFill>
            </a:endParaRPr>
          </a:p>
        </p:txBody>
      </p:sp>
      <p:sp>
        <p:nvSpPr>
          <p:cNvPr id="4" name="五边形 3"/>
          <p:cNvSpPr/>
          <p:nvPr/>
        </p:nvSpPr>
        <p:spPr>
          <a:xfrm>
            <a:off x="4275455" y="4295140"/>
            <a:ext cx="3186430" cy="935990"/>
          </a:xfrm>
          <a:prstGeom prst="homePlate">
            <a:avLst/>
          </a:prstGeom>
          <a:blipFill>
            <a:blip r:embed="rId1"/>
          </a:blip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solidFill>
                  <a:srgbClr val="00B050"/>
                </a:solidFill>
              </a:rPr>
              <a:t>计价方法的确认</a:t>
            </a:r>
            <a:endParaRPr lang="zh-CN" altLang="en-US" sz="2800" b="1">
              <a:solidFill>
                <a:srgbClr val="00B050"/>
              </a:solidFill>
            </a:endParaRPr>
          </a:p>
        </p:txBody>
      </p:sp>
      <p:sp>
        <p:nvSpPr>
          <p:cNvPr id="5" name="五边形 4"/>
          <p:cNvSpPr/>
          <p:nvPr/>
        </p:nvSpPr>
        <p:spPr>
          <a:xfrm>
            <a:off x="8061960" y="4295140"/>
            <a:ext cx="2726690" cy="935990"/>
          </a:xfrm>
          <a:prstGeom prst="homePlate">
            <a:avLst/>
          </a:prstGeom>
          <a:blipFill>
            <a:blip r:embed="rId1"/>
          </a:blip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solidFill>
                  <a:srgbClr val="00B050"/>
                </a:solidFill>
              </a:rPr>
              <a:t>计价测试</a:t>
            </a:r>
            <a:endParaRPr lang="zh-CN" altLang="en-US" sz="2800" b="1">
              <a:solidFill>
                <a:srgbClr val="00B050"/>
              </a:solidFill>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四、存货计价测试</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存货审计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402080" y="2066290"/>
            <a:ext cx="10412095" cy="4267200"/>
          </a:xfrm>
          <a:prstGeom prst="rect">
            <a:avLst/>
          </a:prstGeom>
          <a:noFill/>
          <a:ln w="9525">
            <a:noFill/>
            <a:miter lim="800000"/>
          </a:ln>
        </p:spPr>
        <p:txBody>
          <a:bodyPr/>
          <a:lstStyle/>
          <a:p>
            <a:pPr marL="0" indent="0" eaLnBrk="0" hangingPunct="0">
              <a:spcBef>
                <a:spcPct val="20000"/>
              </a:spcBef>
              <a:buFont typeface="Arial" panose="020B0604020202020204" pitchFamily="34" charset="0"/>
              <a:buNone/>
            </a:pPr>
            <a:endParaRPr sz="2800">
              <a:latin typeface="Calibri" panose="020F0502020204030204" pitchFamily="34" charset="0"/>
            </a:endParaRPr>
          </a:p>
        </p:txBody>
      </p:sp>
      <p:pic>
        <p:nvPicPr>
          <p:cNvPr id="2" name="图片 1"/>
          <p:cNvPicPr>
            <a:picLocks noChangeAspect="1"/>
          </p:cNvPicPr>
          <p:nvPr/>
        </p:nvPicPr>
        <p:blipFill>
          <a:blip r:embed="rId1"/>
          <a:stretch>
            <a:fillRect/>
          </a:stretch>
        </p:blipFill>
        <p:spPr>
          <a:xfrm>
            <a:off x="678180" y="2463165"/>
            <a:ext cx="10401300" cy="3930015"/>
          </a:xfrm>
          <a:prstGeom prst="rect">
            <a:avLst/>
          </a:prstGeom>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四、存货计价测试</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存货审计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402080" y="2066290"/>
            <a:ext cx="10412095" cy="4267200"/>
          </a:xfrm>
          <a:prstGeom prst="rect">
            <a:avLst/>
          </a:prstGeom>
          <a:no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b="1">
                <a:latin typeface="仿宋" panose="02010609060101010101" charset="-122"/>
                <a:ea typeface="仿宋" panose="02010609060101010101" charset="-122"/>
                <a:cs typeface="仿宋" panose="02010609060101010101" charset="-122"/>
                <a:sym typeface="+mn-ea"/>
              </a:rPr>
              <a:t>（一）样本的选择</a:t>
            </a:r>
            <a:endParaRPr sz="2400" b="1">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    计价测试样本应从存货数量已经盘点、单价和总金额已经计入存货汇总表的结存存货中选择。选择样本时应着重选择结存余额较大且价格变化比较频繁的项目，同时考虑所选样本的代表性。</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四、存货计价测试</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存货审计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402080" y="2066290"/>
            <a:ext cx="10412095" cy="4267200"/>
          </a:xfrm>
          <a:prstGeom prst="rect">
            <a:avLst/>
          </a:prstGeom>
          <a:no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b="1">
                <a:latin typeface="仿宋" panose="02010609060101010101" charset="-122"/>
                <a:ea typeface="仿宋" panose="02010609060101010101" charset="-122"/>
                <a:cs typeface="仿宋" panose="02010609060101010101" charset="-122"/>
                <a:sym typeface="+mn-ea"/>
              </a:rPr>
              <a:t>（二）计价方法的确认</a:t>
            </a:r>
            <a:endParaRPr sz="2400" b="1">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存货的计价方法多种多样，选择不同的计价方法将会导致不同的报告利润和存货估价，并对企业的税收负担、现金流量产生影响。符合相关法规要求的计价方法主要包括先进先出法、加权平均法、移动平均法、个别计价法、后进先出法等。企业可根据自身特点选择符合法规要求的计价方法。审计人员应对企业所选择的计价方法的合理性和一惯性予以关注，没有足够理由，计价方法在同一会计年度内不得变动。</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四、存货计价测试</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存货审计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402080" y="2066290"/>
            <a:ext cx="10412095" cy="4267200"/>
          </a:xfrm>
          <a:prstGeom prst="rect">
            <a:avLst/>
          </a:prstGeom>
          <a:noFill/>
          <a:ln w="9525">
            <a:noFill/>
            <a:miter lim="800000"/>
          </a:ln>
        </p:spPr>
        <p:txBody>
          <a:bodyPr>
            <a:noAutofit/>
          </a:bodyPr>
          <a:lstStyle/>
          <a:p>
            <a:pPr lvl="0" algn="l" eaLnBrk="0" hangingPunct="0">
              <a:lnSpc>
                <a:spcPct val="130000"/>
              </a:lnSpc>
              <a:spcBef>
                <a:spcPct val="20000"/>
              </a:spcBef>
              <a:buFont typeface="Arial" panose="020B0604020202020204" pitchFamily="34" charset="0"/>
            </a:pPr>
            <a:r>
              <a:rPr sz="2400" b="1">
                <a:latin typeface="仿宋" panose="02010609060101010101" charset="-122"/>
                <a:ea typeface="仿宋" panose="02010609060101010101" charset="-122"/>
                <a:cs typeface="仿宋" panose="02010609060101010101" charset="-122"/>
                <a:sym typeface="+mn-ea"/>
              </a:rPr>
              <a:t>（三）计价测试</a:t>
            </a:r>
            <a:endParaRPr sz="2400" b="1">
              <a:latin typeface="仿宋" panose="02010609060101010101" charset="-122"/>
              <a:ea typeface="仿宋" panose="02010609060101010101" charset="-122"/>
              <a:cs typeface="仿宋" panose="02010609060101010101" charset="-122"/>
              <a:sym typeface="+mn-ea"/>
            </a:endParaRPr>
          </a:p>
          <a:p>
            <a:pPr lvl="0" algn="l" eaLnBrk="0" hangingPunct="0">
              <a:lnSpc>
                <a:spcPct val="13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存货成本的构成范围因取得存货的来源不同而有所不同。进行存货计价测试时，审计人员首先应对存货价格的组成内容予以审核，然后按照所了解的计价方法对所选择的存货样本进行计价测试。执行该审计程序时，应排除企业已有计算程序和结果的影响，进行独立测试。根据测试结果，比较分析其与企业账面记录的差异，如差异较大，应扩大测试范围，并根据审计结果考虑是否应提出审计调整建议。值得注意的是，由于被审计单位期末存货采用成本与可变现净值孰低法计价，因此审计人员应充分关注被审计单位对存货可变现净值的确定及存货跌价准备的计提是否准确、充分。</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4858"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C00000"/>
                </a:solidFill>
                <a:uFillTx/>
                <a:latin typeface="微软雅黑" panose="020B0503020204020204" pitchFamily="34" charset="-122"/>
                <a:ea typeface="微软雅黑" panose="020B0503020204020204" pitchFamily="34" charset="-122"/>
                <a:cs typeface="宋体" panose="02010600030101010101" pitchFamily="2" charset="-122"/>
                <a:sym typeface="+mn-lt"/>
              </a:rPr>
              <a:t>【工作实例</a:t>
            </a:r>
            <a:r>
              <a:rPr lang="en-US" altLang="zh-CN" sz="2000">
                <a:solidFill>
                  <a:srgbClr val="C00000"/>
                </a:solidFill>
                <a:uFillTx/>
                <a:latin typeface="微软雅黑" panose="020B0503020204020204" pitchFamily="34" charset="-122"/>
                <a:ea typeface="微软雅黑" panose="020B0503020204020204" pitchFamily="34" charset="-122"/>
                <a:cs typeface="宋体" panose="02010600030101010101" pitchFamily="2" charset="-122"/>
                <a:sym typeface="+mn-lt"/>
              </a:rPr>
              <a:t>8</a:t>
            </a:r>
            <a:r>
              <a:rPr lang="zh-CN" altLang="en-GB" sz="2000">
                <a:solidFill>
                  <a:srgbClr val="C00000"/>
                </a:solidFill>
                <a:uFillTx/>
                <a:latin typeface="微软雅黑" panose="020B0503020204020204" pitchFamily="34" charset="-122"/>
                <a:ea typeface="微软雅黑" panose="020B0503020204020204" pitchFamily="34" charset="-122"/>
                <a:cs typeface="宋体" panose="02010600030101010101" pitchFamily="2" charset="-122"/>
                <a:sym typeface="+mn-lt"/>
              </a:rPr>
              <a:t>-</a:t>
            </a:r>
            <a:r>
              <a:rPr lang="en-US" altLang="zh-CN" sz="2000">
                <a:solidFill>
                  <a:srgbClr val="C00000"/>
                </a:solidFill>
                <a:uFillTx/>
                <a:latin typeface="微软雅黑" panose="020B0503020204020204" pitchFamily="34" charset="-122"/>
                <a:ea typeface="微软雅黑" panose="020B0503020204020204" pitchFamily="34" charset="-122"/>
                <a:cs typeface="宋体" panose="02010600030101010101" pitchFamily="2" charset="-122"/>
                <a:sym typeface="+mn-lt"/>
              </a:rPr>
              <a:t>2</a:t>
            </a:r>
            <a:r>
              <a:rPr lang="zh-CN" altLang="en-GB" sz="2000">
                <a:solidFill>
                  <a:srgbClr val="C00000"/>
                </a:solidFill>
                <a:uFillTx/>
                <a:latin typeface="微软雅黑" panose="020B0503020204020204" pitchFamily="34" charset="-122"/>
                <a:ea typeface="微软雅黑" panose="020B0503020204020204" pitchFamily="34" charset="-122"/>
                <a:cs typeface="宋体" panose="02010600030101010101" pitchFamily="2" charset="-122"/>
                <a:sym typeface="+mn-lt"/>
              </a:rPr>
              <a:t>】</a:t>
            </a:r>
            <a:endParaRPr lang="zh-CN" altLang="en-GB" sz="2000">
              <a:solidFill>
                <a:srgbClr val="C00000"/>
              </a:solidFill>
              <a:uFillTx/>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400175" y="1295400"/>
            <a:ext cx="10412095" cy="4267200"/>
          </a:xfrm>
          <a:prstGeom prst="rect">
            <a:avLst/>
          </a:prstGeom>
          <a:blipFill>
            <a:blip r:embed="rId1"/>
          </a:blip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甲公司结转发出产品成本计价采用先进先出法，审计人员从产成品明细账中发现：年初结存产品1000件，单价100元，当年第一批完工入库1000件，单价110元，第二批入库2500件，单价120元，第三批入库1500件，单价105元，第四批入库2500件，单价110元，共销售6200件，结转成本712500元，截止审计日结存2300件，保留成本230000元。</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要求：分析产成品明细账有无问题，如有问题，请指出存在的问题。</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4858"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C00000"/>
                </a:solidFill>
                <a:uFillTx/>
                <a:latin typeface="微软雅黑" panose="020B0503020204020204" pitchFamily="34" charset="-122"/>
                <a:ea typeface="微软雅黑" panose="020B0503020204020204" pitchFamily="34" charset="-122"/>
                <a:cs typeface="宋体" panose="02010600030101010101" pitchFamily="2" charset="-122"/>
                <a:sym typeface="+mn-lt"/>
              </a:rPr>
              <a:t>【工作实例</a:t>
            </a:r>
            <a:r>
              <a:rPr lang="en-US" altLang="zh-CN" sz="2000">
                <a:solidFill>
                  <a:srgbClr val="C00000"/>
                </a:solidFill>
                <a:uFillTx/>
                <a:latin typeface="微软雅黑" panose="020B0503020204020204" pitchFamily="34" charset="-122"/>
                <a:ea typeface="微软雅黑" panose="020B0503020204020204" pitchFamily="34" charset="-122"/>
                <a:cs typeface="宋体" panose="02010600030101010101" pitchFamily="2" charset="-122"/>
                <a:sym typeface="+mn-lt"/>
              </a:rPr>
              <a:t>8</a:t>
            </a:r>
            <a:r>
              <a:rPr lang="zh-CN" altLang="en-GB" sz="2000">
                <a:solidFill>
                  <a:srgbClr val="C00000"/>
                </a:solidFill>
                <a:uFillTx/>
                <a:latin typeface="微软雅黑" panose="020B0503020204020204" pitchFamily="34" charset="-122"/>
                <a:ea typeface="微软雅黑" panose="020B0503020204020204" pitchFamily="34" charset="-122"/>
                <a:cs typeface="宋体" panose="02010600030101010101" pitchFamily="2" charset="-122"/>
                <a:sym typeface="+mn-lt"/>
              </a:rPr>
              <a:t>-</a:t>
            </a:r>
            <a:r>
              <a:rPr lang="en-US" altLang="zh-CN" sz="2000">
                <a:solidFill>
                  <a:srgbClr val="C00000"/>
                </a:solidFill>
                <a:uFillTx/>
                <a:latin typeface="微软雅黑" panose="020B0503020204020204" pitchFamily="34" charset="-122"/>
                <a:ea typeface="微软雅黑" panose="020B0503020204020204" pitchFamily="34" charset="-122"/>
                <a:cs typeface="宋体" panose="02010600030101010101" pitchFamily="2" charset="-122"/>
                <a:sym typeface="+mn-lt"/>
              </a:rPr>
              <a:t>2</a:t>
            </a:r>
            <a:r>
              <a:rPr lang="zh-CN" altLang="en-GB" sz="2000">
                <a:solidFill>
                  <a:srgbClr val="C00000"/>
                </a:solidFill>
                <a:uFillTx/>
                <a:latin typeface="微软雅黑" panose="020B0503020204020204" pitchFamily="34" charset="-122"/>
                <a:ea typeface="微软雅黑" panose="020B0503020204020204" pitchFamily="34" charset="-122"/>
                <a:cs typeface="宋体" panose="02010600030101010101" pitchFamily="2" charset="-122"/>
                <a:sym typeface="+mn-lt"/>
              </a:rPr>
              <a:t>】</a:t>
            </a:r>
            <a:endParaRPr lang="zh-CN" altLang="en-GB" sz="2000">
              <a:solidFill>
                <a:srgbClr val="C00000"/>
              </a:solidFill>
              <a:uFillTx/>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400175" y="1295400"/>
            <a:ext cx="10412095" cy="4267200"/>
          </a:xfrm>
          <a:prstGeom prst="rect">
            <a:avLst/>
          </a:prstGeom>
          <a:blipFill>
            <a:blip r:embed="rId1"/>
          </a:blip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分析：审计人员应采用先进先出法对发出产品计价进行复核，经复核可发现本例发出产品计价存在错误，企业最后库存产品2300件，结转成本为230000元，即单价为100元，其结存数量小于最后一批入库产品的数量2500件，库存产品单价本应与最后一批入库产品单价110元一致，但实际却为100元，从而使库存产品成本少记23000元，结转发出产品销售成本多计23000元。其结果导致产品销售成本虚增，利润虚减，并可导致少交所得税，同时使库存产品计价偏低。对此，审计人员应建议被审计单位加以调整。</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583525" y="1697648"/>
              <a:ext cx="9516745" cy="796925"/>
            </a:xfrm>
            <a:prstGeom prst="rect">
              <a:avLst/>
            </a:prstGeom>
            <a:noFill/>
            <a:ln w="9525">
              <a:noFill/>
              <a:miter lim="800000"/>
            </a:ln>
          </p:spPr>
          <p:txBody>
            <a:bodyPr lIns="182843" tIns="91422" rIns="182843" bIns="91422">
              <a:spAutoFit/>
            </a:bodyPr>
            <a:lstStyle/>
            <a:p>
              <a:r>
                <a:rPr sz="2000" b="1">
                  <a:latin typeface="仿宋" panose="02010609060101010101" charset="-122"/>
                  <a:ea typeface="仿宋" panose="02010609060101010101" charset="-122"/>
                  <a:cs typeface="仿宋" panose="02010609060101010101" charset="-122"/>
                  <a:sym typeface="+mn-ea"/>
                </a:rPr>
                <a:t>（一）存货截止测试意义</a:t>
              </a:r>
              <a:endParaRPr sz="2000" b="1">
                <a:latin typeface="仿宋" panose="02010609060101010101" charset="-122"/>
                <a:ea typeface="仿宋" panose="02010609060101010101" charset="-122"/>
                <a:cs typeface="仿宋" panose="02010609060101010101" charset="-122"/>
                <a:sym typeface="+mn-ea"/>
              </a:endParaRPr>
            </a:p>
            <a:p>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存货审计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402080" y="2133600"/>
            <a:ext cx="9065260" cy="4267200"/>
          </a:xfrm>
          <a:prstGeom prst="rect">
            <a:avLst/>
          </a:prstGeom>
          <a:no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存货截止测试，即检查截止12月31日已经记录为企业所有并包括在存货盘点范围内的存货。存货正确截止的关键在于存货实物纳入盘点范围的时间与存货引起的借贷双方会计科目的入账时间都处于同一会计期间。因此，正确确定存货购入与售出的截止日期，是正确、完整记录企业年末存货的前提。</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一、生产与存货循环的主要业务活动</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了解生产与存货循环</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2062163" y="2133600"/>
            <a:ext cx="8001000" cy="4267200"/>
          </a:xfrm>
          <a:prstGeom prst="rect">
            <a:avLst/>
          </a:prstGeom>
          <a:noFill/>
          <a:ln w="9525">
            <a:noFill/>
            <a:miter lim="800000"/>
          </a:ln>
        </p:spPr>
        <p:txBody>
          <a:bodyPr/>
          <a:lstStyle/>
          <a:p>
            <a:pPr marL="469900" indent="-469900" eaLnBrk="0" hangingPunct="0">
              <a:lnSpc>
                <a:spcPct val="170000"/>
              </a:lnSpc>
              <a:spcBef>
                <a:spcPct val="20000"/>
              </a:spcBef>
              <a:buFont typeface="Arial" panose="020B0604020202020204" pitchFamily="34" charset="0"/>
              <a:buChar char="•"/>
            </a:pPr>
            <a:r>
              <a:rPr sz="2400">
                <a:latin typeface="仿宋" panose="02010609060101010101" charset="-122"/>
                <a:ea typeface="仿宋" panose="02010609060101010101" charset="-122"/>
              </a:rPr>
              <a:t>生产与存货循环是指从采购原材料开始直到形成完工产品为止的过程。以制造业为例，生产与存货循环涉及的主要业务活动包括：计划和安排生产、发出原材料、生产产品、核算产品成本、储存产成品及发出产成品等。上述业务活动通常涉及以下部门：生产计划部门、仓库部门、生产部门、销售部门、会计部门等。</a:t>
            </a:r>
            <a:endParaRPr sz="2400">
              <a:latin typeface="仿宋" panose="02010609060101010101" charset="-122"/>
              <a:ea typeface="仿宋" panose="02010609060101010101"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583525" y="1697648"/>
              <a:ext cx="9516745" cy="643255"/>
            </a:xfrm>
            <a:prstGeom prst="rect">
              <a:avLst/>
            </a:prstGeom>
            <a:noFill/>
            <a:ln w="9525">
              <a:noFill/>
              <a:miter lim="800000"/>
            </a:ln>
          </p:spPr>
          <p:txBody>
            <a:bodyPr lIns="182843" tIns="91422" rIns="182843" bIns="91422">
              <a:spAutoFit/>
            </a:bodyPr>
            <a:lstStyle/>
            <a:p>
              <a:pPr lvl="0" algn="l" eaLnBrk="0" hangingPunct="0">
                <a:lnSpc>
                  <a:spcPct val="150000"/>
                </a:lnSpc>
                <a:spcBef>
                  <a:spcPct val="20000"/>
                </a:spcBef>
                <a:buFont typeface="Arial" panose="020B0604020202020204" pitchFamily="34" charset="0"/>
              </a:pPr>
              <a:r>
                <a:rPr sz="2000" b="1">
                  <a:latin typeface="仿宋" panose="02010609060101010101" charset="-122"/>
                  <a:ea typeface="仿宋" panose="02010609060101010101" charset="-122"/>
                  <a:cs typeface="仿宋" panose="02010609060101010101" charset="-122"/>
                  <a:sym typeface="+mn-ea"/>
                </a:rPr>
                <a:t>（一）存货截止测试意义</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存货审计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402080" y="2133600"/>
            <a:ext cx="9065260" cy="4267200"/>
          </a:xfrm>
          <a:prstGeom prst="rect">
            <a:avLst/>
          </a:prstGeom>
          <a:noFill/>
          <a:ln w="9525">
            <a:noFill/>
            <a:miter lim="800000"/>
          </a:ln>
        </p:spPr>
        <p:txBody>
          <a:bodyPr>
            <a:noAutofit/>
          </a:bodyPr>
          <a:lstStyle/>
          <a:p>
            <a:pPr lvl="0" algn="l" eaLnBrk="0" hangingPunct="0">
              <a:lnSpc>
                <a:spcPct val="14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如果当年12月31日购入货物并已包括在当年年12月31日实物盘点范围内，而购货发票于次年1月收到并计入次年1月份账内，而当年12月账上并无进货及对应的负债记录，这就意味着少记了账面存货价值和应付账款，这时若将盘盈存货冲减相关费用或增加有关收入，则会导致虚增本年利润。相反，如果在当年12月31日就收到购货发票且计入当年12月账内，而对应存货实物却于次年1月收到，未纳入当年年度存货盘点范围内，如果此时根据盘亏结果增加相关费用或损失，则会导致虚减本年利润。</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583525" y="1697648"/>
              <a:ext cx="9516745" cy="643255"/>
            </a:xfrm>
            <a:prstGeom prst="rect">
              <a:avLst/>
            </a:prstGeom>
            <a:noFill/>
            <a:ln w="9525">
              <a:noFill/>
              <a:miter lim="800000"/>
            </a:ln>
          </p:spPr>
          <p:txBody>
            <a:bodyPr lIns="182843" tIns="91422" rIns="182843" bIns="91422">
              <a:spAutoFit/>
            </a:bodyPr>
            <a:lstStyle/>
            <a:p>
              <a:pPr lvl="0" algn="l" eaLnBrk="0" hangingPunct="0">
                <a:lnSpc>
                  <a:spcPct val="150000"/>
                </a:lnSpc>
                <a:spcBef>
                  <a:spcPct val="20000"/>
                </a:spcBef>
                <a:buFont typeface="Arial" panose="020B0604020202020204" pitchFamily="34" charset="0"/>
              </a:pPr>
              <a:r>
                <a:rPr sz="2000" b="1">
                  <a:latin typeface="仿宋" panose="02010609060101010101" charset="-122"/>
                  <a:ea typeface="仿宋" panose="02010609060101010101" charset="-122"/>
                  <a:cs typeface="仿宋" panose="02010609060101010101" charset="-122"/>
                  <a:sym typeface="+mn-ea"/>
                </a:rPr>
                <a:t>（二）存货截止测试方法</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存货审计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402080" y="2133600"/>
            <a:ext cx="9065260" cy="4267200"/>
          </a:xfrm>
          <a:prstGeom prst="rect">
            <a:avLst/>
          </a:prstGeom>
          <a:no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存货截止测试方法主要是检查存货盘点日前后的购货发票与验收报告、出入库单等移动凭证，验证其是否归属于同一会计期间，检查库存记录与会计记录期末截止是否正确。审计人员对期末存货进行截止测试时通常应关注以下几点：</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583525" y="1697648"/>
              <a:ext cx="9516745" cy="796925"/>
            </a:xfrm>
            <a:prstGeom prst="rect">
              <a:avLst/>
            </a:prstGeom>
            <a:noFill/>
            <a:ln w="9525">
              <a:noFill/>
              <a:miter lim="800000"/>
            </a:ln>
          </p:spPr>
          <p:txBody>
            <a:bodyPr lIns="182843" tIns="91422" rIns="182843" bIns="91422">
              <a:spAutoFit/>
            </a:bodyPr>
            <a:lstStyle/>
            <a:p>
              <a:r>
                <a:rPr sz="2000" b="1">
                  <a:latin typeface="仿宋" panose="02010609060101010101" charset="-122"/>
                  <a:ea typeface="仿宋" panose="02010609060101010101" charset="-122"/>
                  <a:cs typeface="仿宋" panose="02010609060101010101" charset="-122"/>
                  <a:sym typeface="+mn-ea"/>
                </a:rPr>
                <a:t>（二）存货截止测试方法</a:t>
              </a:r>
              <a:endParaRPr sz="2000" b="1">
                <a:latin typeface="仿宋" panose="02010609060101010101" charset="-122"/>
                <a:ea typeface="仿宋" panose="02010609060101010101" charset="-122"/>
                <a:cs typeface="仿宋" panose="02010609060101010101" charset="-122"/>
                <a:sym typeface="+mn-ea"/>
              </a:endParaRPr>
            </a:p>
            <a:p>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存货审计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402080" y="2133600"/>
            <a:ext cx="9065260" cy="4267200"/>
          </a:xfrm>
          <a:prstGeom prst="rect">
            <a:avLst/>
          </a:prstGeom>
          <a:no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1.所有在截止日以前入库的存货项目是否均已包括在盘点范围内并已反映在截止日以前的会计记录中；任何在截止日期以后入库的存货项目是否均未包括在盘点范围内，也未反映在截止日以前的会计记录中。</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2.所有已确认为销售但尚未装运出库的商品是否均未包括在盘点范围内，并已反映在会计记录中。</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583525" y="1697648"/>
              <a:ext cx="9516745" cy="643255"/>
            </a:xfrm>
            <a:prstGeom prst="rect">
              <a:avLst/>
            </a:prstGeom>
            <a:noFill/>
            <a:ln w="9525">
              <a:noFill/>
              <a:miter lim="800000"/>
            </a:ln>
          </p:spPr>
          <p:txBody>
            <a:bodyPr lIns="182843" tIns="91422" rIns="182843" bIns="91422">
              <a:spAutoFit/>
            </a:bodyPr>
            <a:lstStyle/>
            <a:p>
              <a:pPr lvl="0" algn="l" eaLnBrk="0" hangingPunct="0">
                <a:lnSpc>
                  <a:spcPct val="150000"/>
                </a:lnSpc>
                <a:spcBef>
                  <a:spcPct val="20000"/>
                </a:spcBef>
                <a:buFont typeface="Arial" panose="020B0604020202020204" pitchFamily="34" charset="0"/>
              </a:pPr>
              <a:r>
                <a:rPr sz="2000" b="1">
                  <a:latin typeface="仿宋" panose="02010609060101010101" charset="-122"/>
                  <a:ea typeface="仿宋" panose="02010609060101010101" charset="-122"/>
                  <a:cs typeface="仿宋" panose="02010609060101010101" charset="-122"/>
                  <a:sym typeface="+mn-ea"/>
                </a:rPr>
                <a:t>（二）存货截止测试方法</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7080" y="36798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存货审计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1402080" y="2133600"/>
            <a:ext cx="9065260" cy="4267200"/>
          </a:xfrm>
          <a:prstGeom prst="rect">
            <a:avLst/>
          </a:prstGeom>
          <a:noFill/>
          <a:ln w="9525">
            <a:noFill/>
            <a:miter lim="800000"/>
          </a:ln>
        </p:spPr>
        <p:txBody>
          <a:bodyPr>
            <a:noAutofit/>
          </a:bodyPr>
          <a:lstStyle/>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3.所有已记录为购货但尚未入库的存货是否均已包括在盘点范围内，并已反映在会计记录中。</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4.所有在截止日以前出库的存货项目是否均未包括在盘点范围内，且未包括在截止日的存货账面余额中；任何在截止日期以后出库的存货项目是否均已包括在盘点范围内，并已包括在截止日的存货账面余额中。</a:t>
            </a:r>
            <a:endParaRPr sz="2400">
              <a:latin typeface="仿宋" panose="02010609060101010101" charset="-122"/>
              <a:ea typeface="仿宋" panose="02010609060101010101" charset="-122"/>
              <a:cs typeface="仿宋" panose="02010609060101010101" charset="-122"/>
              <a:sym typeface="+mn-ea"/>
            </a:endParaRPr>
          </a:p>
          <a:p>
            <a:pPr lvl="0" algn="l" eaLnBrk="0" hangingPunct="0">
              <a:lnSpc>
                <a:spcPct val="150000"/>
              </a:lnSpc>
              <a:spcBef>
                <a:spcPct val="20000"/>
              </a:spcBef>
              <a:buFont typeface="Arial" panose="020B0604020202020204" pitchFamily="34" charset="0"/>
            </a:pPr>
            <a:r>
              <a:rPr sz="2400">
                <a:latin typeface="仿宋" panose="02010609060101010101" charset="-122"/>
                <a:ea typeface="仿宋" panose="02010609060101010101" charset="-122"/>
                <a:cs typeface="仿宋" panose="02010609060101010101" charset="-122"/>
                <a:sym typeface="+mn-ea"/>
              </a:rPr>
              <a:t>    </a:t>
            </a:r>
            <a:endParaRPr sz="2400">
              <a:latin typeface="仿宋" panose="02010609060101010101" charset="-122"/>
              <a:ea typeface="仿宋" panose="02010609060101010101" charset="-122"/>
              <a:cs typeface="仿宋"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904875" y="368300"/>
            <a:ext cx="3195320" cy="375920"/>
          </a:xfrm>
          <a:prstGeom prst="rect">
            <a:avLst/>
          </a:prstGeom>
          <a:noFill/>
          <a:ln w="9525">
            <a:noFill/>
            <a:miter lim="800000"/>
          </a:ln>
        </p:spPr>
        <p:txBody>
          <a:bodyPr anchor="ctr"/>
          <a:lstStyle/>
          <a:p>
            <a:pPr algn="dist"/>
            <a:r>
              <a:rPr lang="zh-CN" altLang="en-GB" sz="2800" b="1">
                <a:solidFill>
                  <a:schemeClr val="accent3">
                    <a:lumMod val="75000"/>
                  </a:schemeClr>
                </a:solidFill>
                <a:latin typeface="微软雅黑" panose="020B0503020204020204" pitchFamily="34" charset="-122"/>
                <a:ea typeface="微软雅黑" panose="020B0503020204020204" pitchFamily="34" charset="-122"/>
                <a:cs typeface="宋体" panose="02010600030101010101" pitchFamily="2" charset="-122"/>
                <a:sym typeface="+mn-lt"/>
              </a:rPr>
              <a:t>本章小结</a:t>
            </a:r>
            <a:endParaRPr lang="zh-CN" altLang="en-GB" sz="2800" b="1">
              <a:solidFill>
                <a:schemeClr val="accent3">
                  <a:lumMod val="75000"/>
                </a:schemeClr>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流程图: 可选过程 1"/>
          <p:cNvSpPr/>
          <p:nvPr/>
        </p:nvSpPr>
        <p:spPr>
          <a:xfrm>
            <a:off x="539750" y="1412875"/>
            <a:ext cx="2880360" cy="1079500"/>
          </a:xfrm>
          <a:prstGeom prst="flowChartAlternateProcess">
            <a:avLst/>
          </a:prstGeom>
          <a:blipFill>
            <a:blip r:embed="rId1"/>
          </a:blip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b="1">
                <a:solidFill>
                  <a:srgbClr val="0070C0"/>
                </a:solidFill>
              </a:rPr>
              <a:t>任务一：了解生产与存货循环</a:t>
            </a:r>
            <a:endParaRPr lang="zh-CN" altLang="en-US" sz="2400" b="1">
              <a:solidFill>
                <a:srgbClr val="0070C0"/>
              </a:solidFill>
            </a:endParaRPr>
          </a:p>
        </p:txBody>
      </p:sp>
      <p:cxnSp>
        <p:nvCxnSpPr>
          <p:cNvPr id="3" name="直接箭头连接符 2"/>
          <p:cNvCxnSpPr/>
          <p:nvPr/>
        </p:nvCxnSpPr>
        <p:spPr>
          <a:xfrm>
            <a:off x="3420110" y="1961515"/>
            <a:ext cx="2026920" cy="27305"/>
          </a:xfrm>
          <a:prstGeom prst="straightConnector1">
            <a:avLst/>
          </a:prstGeom>
          <a:ln w="57150">
            <a:tailEnd type="arrow" w="med" len="med"/>
          </a:ln>
        </p:spPr>
        <p:style>
          <a:lnRef idx="3">
            <a:schemeClr val="accent4"/>
          </a:lnRef>
          <a:fillRef idx="0">
            <a:schemeClr val="accent4"/>
          </a:fillRef>
          <a:effectRef idx="2">
            <a:schemeClr val="accent4"/>
          </a:effectRef>
          <a:fontRef idx="minor">
            <a:schemeClr val="tx1"/>
          </a:fontRef>
        </p:style>
      </p:cxnSp>
      <p:sp>
        <p:nvSpPr>
          <p:cNvPr id="4" name="流程图: 过程 3"/>
          <p:cNvSpPr/>
          <p:nvPr/>
        </p:nvSpPr>
        <p:spPr>
          <a:xfrm>
            <a:off x="5447030" y="1280160"/>
            <a:ext cx="5616575" cy="1344295"/>
          </a:xfrm>
          <a:prstGeom prst="flowChart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l"/>
            <a:r>
              <a:rPr lang="zh-CN" altLang="en-US" sz="2000" b="1">
                <a:solidFill>
                  <a:srgbClr val="7030A0"/>
                </a:solidFill>
              </a:rPr>
              <a:t>一、生产与存货循环的主要业务活动</a:t>
            </a:r>
            <a:endParaRPr lang="zh-CN" altLang="en-US" sz="2000" b="1">
              <a:solidFill>
                <a:srgbClr val="7030A0"/>
              </a:solidFill>
            </a:endParaRPr>
          </a:p>
          <a:p>
            <a:pPr algn="l"/>
            <a:r>
              <a:rPr lang="zh-CN" altLang="en-US" sz="2000" b="1">
                <a:solidFill>
                  <a:srgbClr val="7030A0"/>
                </a:solidFill>
              </a:rPr>
              <a:t>二、生产与存货循环设计的主要凭证和会计记录</a:t>
            </a:r>
            <a:endParaRPr lang="zh-CN" altLang="en-US" sz="2000" b="1">
              <a:solidFill>
                <a:srgbClr val="7030A0"/>
              </a:solidFill>
            </a:endParaRPr>
          </a:p>
        </p:txBody>
      </p:sp>
      <p:sp>
        <p:nvSpPr>
          <p:cNvPr id="5" name="流程图: 可选过程 4"/>
          <p:cNvSpPr/>
          <p:nvPr/>
        </p:nvSpPr>
        <p:spPr>
          <a:xfrm>
            <a:off x="539750" y="3025775"/>
            <a:ext cx="2880360" cy="1345565"/>
          </a:xfrm>
          <a:prstGeom prst="flowChartAlternateProcess">
            <a:avLst/>
          </a:prstGeom>
          <a:blipFill>
            <a:blip r:embed="rId1"/>
          </a:blip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b="1">
                <a:solidFill>
                  <a:srgbClr val="0070C0"/>
                </a:solidFill>
              </a:rPr>
              <a:t>任务二：生产与存货循环的内部控制和控制测试</a:t>
            </a:r>
            <a:endParaRPr lang="zh-CN" altLang="en-US" sz="2400" b="1">
              <a:solidFill>
                <a:srgbClr val="0070C0"/>
              </a:solidFill>
            </a:endParaRPr>
          </a:p>
        </p:txBody>
      </p:sp>
      <p:cxnSp>
        <p:nvCxnSpPr>
          <p:cNvPr id="6" name="直接箭头连接符 5"/>
          <p:cNvCxnSpPr/>
          <p:nvPr/>
        </p:nvCxnSpPr>
        <p:spPr>
          <a:xfrm>
            <a:off x="3420110" y="3685540"/>
            <a:ext cx="2026920" cy="27305"/>
          </a:xfrm>
          <a:prstGeom prst="straightConnector1">
            <a:avLst/>
          </a:prstGeom>
          <a:ln w="57150">
            <a:tailEnd type="arrow" w="med" len="med"/>
          </a:ln>
        </p:spPr>
        <p:style>
          <a:lnRef idx="3">
            <a:schemeClr val="accent4"/>
          </a:lnRef>
          <a:fillRef idx="0">
            <a:schemeClr val="accent4"/>
          </a:fillRef>
          <a:effectRef idx="2">
            <a:schemeClr val="accent4"/>
          </a:effectRef>
          <a:fontRef idx="minor">
            <a:schemeClr val="tx1"/>
          </a:fontRef>
        </p:style>
      </p:cxnSp>
      <p:sp>
        <p:nvSpPr>
          <p:cNvPr id="7" name="流程图: 过程 6"/>
          <p:cNvSpPr/>
          <p:nvPr/>
        </p:nvSpPr>
        <p:spPr>
          <a:xfrm>
            <a:off x="5447030" y="3026410"/>
            <a:ext cx="5616575" cy="1344295"/>
          </a:xfrm>
          <a:prstGeom prst="flowChart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l"/>
            <a:r>
              <a:rPr lang="zh-CN" altLang="en-US" sz="2000" b="1">
                <a:solidFill>
                  <a:srgbClr val="7030A0"/>
                </a:solidFill>
              </a:rPr>
              <a:t>一、生产与存货循环的内部控制</a:t>
            </a:r>
            <a:endParaRPr lang="zh-CN" altLang="en-US" sz="2000" b="1">
              <a:solidFill>
                <a:srgbClr val="7030A0"/>
              </a:solidFill>
            </a:endParaRPr>
          </a:p>
          <a:p>
            <a:pPr algn="l"/>
            <a:r>
              <a:rPr lang="zh-CN" altLang="en-US" sz="2000" b="1">
                <a:solidFill>
                  <a:srgbClr val="7030A0"/>
                </a:solidFill>
              </a:rPr>
              <a:t>二、生产与存货循环的控制测试</a:t>
            </a:r>
            <a:endParaRPr lang="zh-CN" altLang="en-US" sz="2000" b="1">
              <a:solidFill>
                <a:srgbClr val="7030A0"/>
              </a:solidFill>
            </a:endParaRPr>
          </a:p>
        </p:txBody>
      </p:sp>
      <p:sp>
        <p:nvSpPr>
          <p:cNvPr id="8" name="流程图: 可选过程 7"/>
          <p:cNvSpPr/>
          <p:nvPr/>
        </p:nvSpPr>
        <p:spPr>
          <a:xfrm>
            <a:off x="539750" y="4916805"/>
            <a:ext cx="2880360" cy="1226820"/>
          </a:xfrm>
          <a:prstGeom prst="flowChartAlternateProcess">
            <a:avLst/>
          </a:prstGeom>
          <a:blipFill>
            <a:blip r:embed="rId1"/>
          </a:blip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b="1">
                <a:solidFill>
                  <a:srgbClr val="0070C0"/>
                </a:solidFill>
              </a:rPr>
              <a:t>任务三：存货审计</a:t>
            </a:r>
            <a:endParaRPr lang="zh-CN" altLang="en-US" sz="2400" b="1">
              <a:solidFill>
                <a:srgbClr val="0070C0"/>
              </a:solidFill>
            </a:endParaRPr>
          </a:p>
        </p:txBody>
      </p:sp>
      <p:cxnSp>
        <p:nvCxnSpPr>
          <p:cNvPr id="9" name="直接箭头连接符 8"/>
          <p:cNvCxnSpPr/>
          <p:nvPr/>
        </p:nvCxnSpPr>
        <p:spPr>
          <a:xfrm>
            <a:off x="3420110" y="5516880"/>
            <a:ext cx="2026920" cy="27305"/>
          </a:xfrm>
          <a:prstGeom prst="straightConnector1">
            <a:avLst/>
          </a:prstGeom>
          <a:ln w="57150">
            <a:tailEnd type="arrow" w="med" len="med"/>
          </a:ln>
        </p:spPr>
        <p:style>
          <a:lnRef idx="3">
            <a:schemeClr val="accent4"/>
          </a:lnRef>
          <a:fillRef idx="0">
            <a:schemeClr val="accent4"/>
          </a:fillRef>
          <a:effectRef idx="2">
            <a:schemeClr val="accent4"/>
          </a:effectRef>
          <a:fontRef idx="minor">
            <a:schemeClr val="tx1"/>
          </a:fontRef>
        </p:style>
      </p:cxnSp>
      <p:sp>
        <p:nvSpPr>
          <p:cNvPr id="10" name="流程图: 过程 9"/>
          <p:cNvSpPr/>
          <p:nvPr/>
        </p:nvSpPr>
        <p:spPr>
          <a:xfrm>
            <a:off x="5447030" y="4785360"/>
            <a:ext cx="5616575" cy="1685925"/>
          </a:xfrm>
          <a:prstGeom prst="flowChart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l"/>
            <a:r>
              <a:rPr lang="zh-CN" altLang="en-US" sz="2000" b="1">
                <a:solidFill>
                  <a:srgbClr val="7030A0"/>
                </a:solidFill>
              </a:rPr>
              <a:t>一、存货审计的目标</a:t>
            </a:r>
            <a:endParaRPr lang="zh-CN" altLang="en-US" sz="2000" b="1">
              <a:solidFill>
                <a:srgbClr val="7030A0"/>
              </a:solidFill>
            </a:endParaRPr>
          </a:p>
          <a:p>
            <a:pPr algn="l"/>
            <a:r>
              <a:rPr lang="zh-CN" altLang="en-US" sz="2000" b="1">
                <a:solidFill>
                  <a:srgbClr val="7030A0"/>
                </a:solidFill>
              </a:rPr>
              <a:t>二、存货审计的实质性程序</a:t>
            </a:r>
            <a:endParaRPr lang="zh-CN" altLang="en-US" sz="2000" b="1">
              <a:solidFill>
                <a:srgbClr val="7030A0"/>
              </a:solidFill>
            </a:endParaRPr>
          </a:p>
          <a:p>
            <a:pPr algn="l"/>
            <a:r>
              <a:rPr lang="zh-CN" altLang="en-US" sz="2000" b="1">
                <a:solidFill>
                  <a:srgbClr val="7030A0"/>
                </a:solidFill>
              </a:rPr>
              <a:t>三、存货监盘</a:t>
            </a:r>
            <a:endParaRPr lang="zh-CN" altLang="en-US" sz="2000" b="1">
              <a:solidFill>
                <a:srgbClr val="7030A0"/>
              </a:solidFill>
            </a:endParaRPr>
          </a:p>
          <a:p>
            <a:pPr algn="l"/>
            <a:r>
              <a:rPr lang="zh-CN" altLang="en-US" sz="2000" b="1">
                <a:solidFill>
                  <a:srgbClr val="7030A0"/>
                </a:solidFill>
              </a:rPr>
              <a:t>四、存货计价测试</a:t>
            </a:r>
            <a:endParaRPr lang="zh-CN" altLang="en-US" sz="2000" b="1">
              <a:solidFill>
                <a:srgbClr val="7030A0"/>
              </a:solidFill>
            </a:endParaRPr>
          </a:p>
          <a:p>
            <a:pPr algn="l"/>
            <a:r>
              <a:rPr lang="zh-CN" altLang="en-US" sz="2000" b="1">
                <a:solidFill>
                  <a:srgbClr val="7030A0"/>
                </a:solidFill>
              </a:rPr>
              <a:t>五、存货截止测试</a:t>
            </a:r>
            <a:endParaRPr lang="zh-CN" altLang="en-US" sz="2000" b="1">
              <a:solidFill>
                <a:srgbClr val="7030A0"/>
              </a:solidFill>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977" name="Picture 2" descr="C:\Users\Administrator\Desktop\QQ截图20160516104337.png"/>
          <p:cNvPicPr>
            <a:picLocks noChangeAspect="1" noChangeArrowheads="1"/>
          </p:cNvPicPr>
          <p:nvPr/>
        </p:nvPicPr>
        <p:blipFill>
          <a:blip r:embed="rId1"/>
          <a:srcRect/>
          <a:stretch>
            <a:fillRect/>
          </a:stretch>
        </p:blipFill>
        <p:spPr bwMode="auto">
          <a:xfrm>
            <a:off x="0" y="0"/>
            <a:ext cx="12190413" cy="6858000"/>
          </a:xfrm>
          <a:prstGeom prst="rect">
            <a:avLst/>
          </a:prstGeom>
          <a:noFill/>
          <a:ln w="9525">
            <a:noFill/>
            <a:miter lim="800000"/>
            <a:headEnd/>
            <a:tailEnd/>
          </a:ln>
        </p:spPr>
      </p:pic>
      <p:pic>
        <p:nvPicPr>
          <p:cNvPr id="126978" name="Picture 2" descr="C:\Users\Administrator\Desktop\QQ截图20160516104337.png"/>
          <p:cNvPicPr>
            <a:picLocks noChangeAspect="1" noChangeArrowheads="1"/>
          </p:cNvPicPr>
          <p:nvPr/>
        </p:nvPicPr>
        <p:blipFill>
          <a:blip r:embed="rId2"/>
          <a:srcRect/>
          <a:stretch>
            <a:fillRect/>
          </a:stretch>
        </p:blipFill>
        <p:spPr bwMode="auto">
          <a:xfrm>
            <a:off x="0" y="-26988"/>
            <a:ext cx="12190413" cy="6884988"/>
          </a:xfrm>
          <a:prstGeom prst="rect">
            <a:avLst/>
          </a:prstGeom>
          <a:noFill/>
          <a:ln w="9525">
            <a:noFill/>
            <a:miter lim="800000"/>
            <a:headEnd/>
            <a:tailEnd/>
          </a:ln>
        </p:spPr>
      </p:pic>
      <p:sp>
        <p:nvSpPr>
          <p:cNvPr id="11" name="圆角矩形 10"/>
          <p:cNvSpPr/>
          <p:nvPr/>
        </p:nvSpPr>
        <p:spPr>
          <a:xfrm>
            <a:off x="7297738" y="1117600"/>
            <a:ext cx="1092200" cy="849313"/>
          </a:xfrm>
          <a:prstGeom prst="roundRect">
            <a:avLst/>
          </a:prstGeom>
          <a:blipFill>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 name="圆角矩形 11"/>
          <p:cNvSpPr/>
          <p:nvPr/>
        </p:nvSpPr>
        <p:spPr>
          <a:xfrm>
            <a:off x="7297738" y="2066925"/>
            <a:ext cx="1092200" cy="849313"/>
          </a:xfrm>
          <a:prstGeom prst="roundRect">
            <a:avLst/>
          </a:prstGeom>
          <a:blipFill>
            <a:blip r:embed="rId4"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圆角矩形 13"/>
          <p:cNvSpPr/>
          <p:nvPr/>
        </p:nvSpPr>
        <p:spPr>
          <a:xfrm>
            <a:off x="8604250" y="1117600"/>
            <a:ext cx="1092200" cy="849313"/>
          </a:xfrm>
          <a:prstGeom prst="roundRect">
            <a:avLst/>
          </a:prstGeom>
          <a:blipFill>
            <a:blip r:embed="rId5"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圆角矩形 14"/>
          <p:cNvSpPr/>
          <p:nvPr/>
        </p:nvSpPr>
        <p:spPr>
          <a:xfrm>
            <a:off x="9913938" y="3038475"/>
            <a:ext cx="1177925" cy="849313"/>
          </a:xfrm>
          <a:prstGeom prst="roundRect">
            <a:avLst/>
          </a:prstGeom>
          <a:blipFill>
            <a:blip r:embed="rId6"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 name="TextBox 33"/>
          <p:cNvSpPr txBox="1">
            <a:spLocks noChangeArrowheads="1"/>
          </p:cNvSpPr>
          <p:nvPr/>
        </p:nvSpPr>
        <p:spPr bwMode="auto">
          <a:xfrm>
            <a:off x="7304088" y="4456113"/>
            <a:ext cx="2471737" cy="368300"/>
          </a:xfrm>
          <a:prstGeom prst="rect">
            <a:avLst/>
          </a:prstGeom>
          <a:noFill/>
          <a:ln w="9525">
            <a:noFill/>
            <a:miter lim="800000"/>
          </a:ln>
        </p:spPr>
        <p:txBody>
          <a:bodyPr anchor="ctr">
            <a:spAutoFit/>
          </a:bodyPr>
          <a:lstStyle/>
          <a:p>
            <a:pPr algn="dist"/>
            <a:r>
              <a:rPr lang="zh-CN" altLang="zh-CN">
                <a:solidFill>
                  <a:srgbClr val="F79646"/>
                </a:solidFill>
                <a:latin typeface="微软雅黑" panose="020B0503020204020204" pitchFamily="34" charset="-122"/>
                <a:ea typeface="微软雅黑" panose="020B0503020204020204" pitchFamily="34" charset="-122"/>
              </a:rPr>
              <a:t>北京出版社</a:t>
            </a:r>
            <a:endParaRPr lang="zh-CN" altLang="zh-CN">
              <a:solidFill>
                <a:srgbClr val="F79646"/>
              </a:solidFill>
              <a:latin typeface="微软雅黑" panose="020B0503020204020204" pitchFamily="34" charset="-122"/>
              <a:ea typeface="微软雅黑" panose="020B0503020204020204" pitchFamily="34" charset="-122"/>
            </a:endParaRPr>
          </a:p>
        </p:txBody>
      </p:sp>
      <p:sp>
        <p:nvSpPr>
          <p:cNvPr id="24" name="TextBox 29"/>
          <p:cNvSpPr txBox="1">
            <a:spLocks noChangeArrowheads="1"/>
          </p:cNvSpPr>
          <p:nvPr/>
        </p:nvSpPr>
        <p:spPr bwMode="auto">
          <a:xfrm>
            <a:off x="1431925" y="2233613"/>
            <a:ext cx="4340225" cy="922337"/>
          </a:xfrm>
          <a:prstGeom prst="rect">
            <a:avLst/>
          </a:prstGeom>
          <a:noFill/>
          <a:ln w="9525">
            <a:noFill/>
            <a:miter lim="800000"/>
          </a:ln>
        </p:spPr>
        <p:txBody>
          <a:bodyPr wrap="none">
            <a:spAutoFit/>
          </a:bodyPr>
          <a:lstStyle/>
          <a:p>
            <a:pPr algn="ctr"/>
            <a:r>
              <a:rPr lang="zh-CN" altLang="en-US" sz="5400" b="1">
                <a:solidFill>
                  <a:srgbClr val="F79646"/>
                </a:solidFill>
                <a:latin typeface="AvantGarde Md BT"/>
                <a:ea typeface="微软雅黑" panose="020B0503020204020204" pitchFamily="34" charset="-122"/>
              </a:rPr>
              <a:t>谢谢您的聆听</a:t>
            </a:r>
            <a:endParaRPr lang="en-US" altLang="zh-CN" sz="5400" b="1">
              <a:solidFill>
                <a:srgbClr val="F79646"/>
              </a:solidFill>
              <a:latin typeface="AvantGarde Md BT"/>
              <a:ea typeface="微软雅黑" panose="020B0503020204020204" pitchFamily="34" charset="-122"/>
            </a:endParaRPr>
          </a:p>
        </p:txBody>
      </p:sp>
      <p:grpSp>
        <p:nvGrpSpPr>
          <p:cNvPr id="26" name="组合 25"/>
          <p:cNvGrpSpPr/>
          <p:nvPr/>
        </p:nvGrpSpPr>
        <p:grpSpPr bwMode="auto">
          <a:xfrm>
            <a:off x="2338388" y="4221163"/>
            <a:ext cx="2747962" cy="412750"/>
            <a:chOff x="5423085" y="5733256"/>
            <a:chExt cx="2749493" cy="412425"/>
          </a:xfrm>
        </p:grpSpPr>
        <p:sp>
          <p:nvSpPr>
            <p:cNvPr id="27" name="Rounded Rectangle 28"/>
            <p:cNvSpPr/>
            <p:nvPr/>
          </p:nvSpPr>
          <p:spPr>
            <a:xfrm>
              <a:off x="5423085" y="5733256"/>
              <a:ext cx="2749493" cy="412425"/>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Rounded Rectangle 29"/>
            <p:cNvSpPr/>
            <p:nvPr/>
          </p:nvSpPr>
          <p:spPr>
            <a:xfrm>
              <a:off x="5423085" y="5733256"/>
              <a:ext cx="1103927" cy="412425"/>
            </a:xfrm>
            <a:prstGeom prst="roundRect">
              <a:avLst/>
            </a:prstGeom>
            <a:gradFill flip="none" rotWithShape="1">
              <a:gsLst>
                <a:gs pos="0">
                  <a:srgbClr val="F79646"/>
                </a:gs>
                <a:gs pos="100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200" dirty="0">
                <a:solidFill>
                  <a:schemeClr val="bg1"/>
                </a:solidFill>
                <a:latin typeface="微软雅黑" panose="020B0503020204020204" pitchFamily="34" charset="-122"/>
                <a:ea typeface="微软雅黑" panose="020B0503020204020204" pitchFamily="34" charset="-122"/>
              </a:endParaRPr>
            </a:p>
          </p:txBody>
        </p:sp>
      </p:grpSp>
      <p:sp>
        <p:nvSpPr>
          <p:cNvPr id="29" name="TextBox 59"/>
          <p:cNvSpPr>
            <a:spLocks noChangeArrowheads="1"/>
          </p:cNvSpPr>
          <p:nvPr/>
        </p:nvSpPr>
        <p:spPr bwMode="auto">
          <a:xfrm flipH="1">
            <a:off x="2422525" y="4243388"/>
            <a:ext cx="1008063" cy="368300"/>
          </a:xfrm>
          <a:prstGeom prst="rect">
            <a:avLst/>
          </a:prstGeom>
          <a:noFill/>
          <a:ln w="9525">
            <a:noFill/>
            <a:miter lim="800000"/>
          </a:ln>
        </p:spPr>
        <p:txBody>
          <a:bodyPr>
            <a:spAutoFit/>
          </a:bodyPr>
          <a:lstStyle/>
          <a:p>
            <a:pPr algn="ctr" eaLnBrk="0" hangingPunct="0"/>
            <a:r>
              <a:rPr lang="zh-CN" altLang="en-US">
                <a:solidFill>
                  <a:schemeClr val="bg1"/>
                </a:solidFill>
                <a:latin typeface="微软雅黑" panose="020B0503020204020204" pitchFamily="34" charset="-122"/>
                <a:ea typeface="微软雅黑" panose="020B0503020204020204" pitchFamily="34" charset="-122"/>
                <a:sym typeface="方正兰亭黑_GBK" panose="02000000000000000000" charset="-122"/>
              </a:rPr>
              <a:t>主　编</a:t>
            </a:r>
            <a:endParaRPr lang="zh-CN" altLang="en-US">
              <a:solidFill>
                <a:schemeClr val="bg1"/>
              </a:solidFill>
              <a:latin typeface="微软雅黑" panose="020B0503020204020204" pitchFamily="34" charset="-122"/>
              <a:ea typeface="微软雅黑" panose="020B0503020204020204" pitchFamily="34" charset="-122"/>
              <a:sym typeface="方正兰亭黑_GBK" panose="02000000000000000000" charset="-122"/>
            </a:endParaRPr>
          </a:p>
        </p:txBody>
      </p:sp>
      <p:sp>
        <p:nvSpPr>
          <p:cNvPr id="43019" name="TextBox 59"/>
          <p:cNvSpPr>
            <a:spLocks noChangeArrowheads="1"/>
          </p:cNvSpPr>
          <p:nvPr/>
        </p:nvSpPr>
        <p:spPr bwMode="auto">
          <a:xfrm flipH="1">
            <a:off x="3576638" y="4243388"/>
            <a:ext cx="2160587" cy="366712"/>
          </a:xfrm>
          <a:prstGeom prst="rect">
            <a:avLst/>
          </a:prstGeom>
          <a:noFill/>
          <a:ln w="9525">
            <a:noFill/>
            <a:miter lim="800000"/>
          </a:ln>
        </p:spPr>
        <p:txBody>
          <a:bodyPr>
            <a:spAutoFit/>
          </a:bodyPr>
          <a:lstStyle/>
          <a:p>
            <a:pPr algn="ctr" eaLnBrk="0" hangingPunct="0"/>
            <a:r>
              <a:rPr lang="zh-CN" altLang="en-US">
                <a:solidFill>
                  <a:srgbClr val="F79646"/>
                </a:solidFill>
                <a:latin typeface="微软雅黑" panose="020B0503020204020204" pitchFamily="34" charset="-122"/>
                <a:ea typeface="微软雅黑" panose="020B0503020204020204" pitchFamily="34" charset="-122"/>
                <a:sym typeface="方正兰亭黑_GBK" panose="02000000000000000000" charset="-122"/>
              </a:rPr>
              <a:t>陈继林、张晓丽</a:t>
            </a:r>
            <a:endParaRPr lang="zh-CN" altLang="en-US">
              <a:solidFill>
                <a:srgbClr val="F79646"/>
              </a:solidFill>
              <a:latin typeface="微软雅黑" panose="020B0503020204020204" pitchFamily="34" charset="-122"/>
              <a:ea typeface="微软雅黑" panose="020B0503020204020204" pitchFamily="34" charset="-122"/>
              <a:sym typeface="方正兰亭黑_GBK" panose="02000000000000000000" charset="-122"/>
            </a:endParaRPr>
          </a:p>
        </p:txBody>
      </p:sp>
      <p:grpSp>
        <p:nvGrpSpPr>
          <p:cNvPr id="31" name="组合 30"/>
          <p:cNvGrpSpPr/>
          <p:nvPr/>
        </p:nvGrpSpPr>
        <p:grpSpPr>
          <a:xfrm>
            <a:off x="7304166" y="1130019"/>
            <a:ext cx="3786329" cy="2779361"/>
            <a:chOff x="7304166" y="1130019"/>
            <a:chExt cx="3786329" cy="2779361"/>
          </a:xfrm>
          <a:scene3d>
            <a:camera prst="orthographicFront">
              <a:rot lat="0" lon="0" rev="0"/>
            </a:camera>
            <a:lightRig rig="contrasting" dir="t">
              <a:rot lat="0" lon="0" rev="1500000"/>
            </a:lightRig>
          </a:scene3d>
        </p:grpSpPr>
        <p:sp>
          <p:nvSpPr>
            <p:cNvPr id="32" name="矩形: 圆角 1"/>
            <p:cNvSpPr/>
            <p:nvPr/>
          </p:nvSpPr>
          <p:spPr>
            <a:xfrm>
              <a:off x="9912879" y="1130019"/>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圆角 42"/>
            <p:cNvSpPr/>
            <p:nvPr/>
          </p:nvSpPr>
          <p:spPr>
            <a:xfrm>
              <a:off x="7304166" y="3060006"/>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矩形: 圆角 43"/>
            <p:cNvSpPr/>
            <p:nvPr/>
          </p:nvSpPr>
          <p:spPr>
            <a:xfrm>
              <a:off x="8598838" y="2101417"/>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5" name="矩形 34"/>
            <p:cNvSpPr/>
            <p:nvPr/>
          </p:nvSpPr>
          <p:spPr>
            <a:xfrm rot="8861354">
              <a:off x="9507499" y="1944170"/>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矩形 35"/>
            <p:cNvSpPr/>
            <p:nvPr/>
          </p:nvSpPr>
          <p:spPr>
            <a:xfrm rot="8861354">
              <a:off x="8205540" y="2894548"/>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37" name="组合 36"/>
          <p:cNvGrpSpPr/>
          <p:nvPr/>
        </p:nvGrpSpPr>
        <p:grpSpPr>
          <a:xfrm>
            <a:off x="8607157" y="2059042"/>
            <a:ext cx="2528609" cy="2765285"/>
            <a:chOff x="8568212" y="2059042"/>
            <a:chExt cx="2528609" cy="2765285"/>
          </a:xfrm>
          <a:scene3d>
            <a:camera prst="orthographicFront">
              <a:rot lat="0" lon="0" rev="0"/>
            </a:camera>
            <a:lightRig rig="contrasting" dir="t">
              <a:rot lat="0" lon="0" rev="1500000"/>
            </a:lightRig>
          </a:scene3d>
        </p:grpSpPr>
        <p:sp>
          <p:nvSpPr>
            <p:cNvPr id="38" name="矩形: 圆角 45"/>
            <p:cNvSpPr/>
            <p:nvPr/>
          </p:nvSpPr>
          <p:spPr>
            <a:xfrm>
              <a:off x="9917952" y="2059042"/>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9" name="矩形: 圆角 46"/>
            <p:cNvSpPr/>
            <p:nvPr/>
          </p:nvSpPr>
          <p:spPr>
            <a:xfrm>
              <a:off x="9919205" y="3974953"/>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0" name="矩形: 圆角 47"/>
            <p:cNvSpPr/>
            <p:nvPr/>
          </p:nvSpPr>
          <p:spPr>
            <a:xfrm>
              <a:off x="8568212" y="3027865"/>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1" name="矩形 40"/>
            <p:cNvSpPr/>
            <p:nvPr/>
          </p:nvSpPr>
          <p:spPr>
            <a:xfrm rot="8861354">
              <a:off x="9544258" y="290284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2" name="矩形 41"/>
            <p:cNvSpPr/>
            <p:nvPr/>
          </p:nvSpPr>
          <p:spPr>
            <a:xfrm rot="1991447">
              <a:off x="9508727" y="384988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43" name="矩形 42"/>
          <p:cNvSpPr/>
          <p:nvPr/>
        </p:nvSpPr>
        <p:spPr>
          <a:xfrm>
            <a:off x="0" y="-26988"/>
            <a:ext cx="261938" cy="6884988"/>
          </a:xfrm>
          <a:prstGeom prst="rect">
            <a:avLst/>
          </a:prstGeom>
          <a:gradFill flip="none" rotWithShape="1">
            <a:gsLst>
              <a:gs pos="0">
                <a:srgbClr val="F79646"/>
              </a:gs>
              <a:gs pos="100000">
                <a:srgbClr val="F7964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4" name="矩形 43"/>
          <p:cNvSpPr/>
          <p:nvPr/>
        </p:nvSpPr>
        <p:spPr>
          <a:xfrm>
            <a:off x="198438" y="-26988"/>
            <a:ext cx="261937" cy="6884988"/>
          </a:xfrm>
          <a:prstGeom prst="rect">
            <a:avLst/>
          </a:prstGeom>
          <a:solidFill>
            <a:srgbClr val="F9AB6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5" name="矩形 44"/>
          <p:cNvSpPr/>
          <p:nvPr/>
        </p:nvSpPr>
        <p:spPr>
          <a:xfrm>
            <a:off x="339725" y="-26988"/>
            <a:ext cx="261938" cy="6884988"/>
          </a:xfrm>
          <a:prstGeom prst="rect">
            <a:avLst/>
          </a:prstGeom>
          <a:solidFill>
            <a:srgbClr val="FBC4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6" name="直接连接符 45"/>
          <p:cNvCxnSpPr/>
          <p:nvPr/>
        </p:nvCxnSpPr>
        <p:spPr>
          <a:xfrm flipV="1">
            <a:off x="758825" y="3222625"/>
            <a:ext cx="5684838" cy="61913"/>
          </a:xfrm>
          <a:prstGeom prst="line">
            <a:avLst/>
          </a:prstGeom>
          <a:ln w="57150">
            <a:solidFill>
              <a:srgbClr val="F79646"/>
            </a:solidFill>
          </a:ln>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6815138" y="620713"/>
            <a:ext cx="5040312" cy="4968875"/>
          </a:xfrm>
          <a:prstGeom prst="rect">
            <a:avLst/>
          </a:prstGeom>
          <a:noFill/>
          <a:ln>
            <a:solidFill>
              <a:srgbClr val="F7964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8" name="直接连接符 47"/>
          <p:cNvCxnSpPr/>
          <p:nvPr/>
        </p:nvCxnSpPr>
        <p:spPr>
          <a:xfrm flipH="1">
            <a:off x="6815138" y="620713"/>
            <a:ext cx="71437" cy="0"/>
          </a:xfrm>
          <a:prstGeom prst="line">
            <a:avLst/>
          </a:prstGeom>
          <a:ln w="38100">
            <a:solidFill>
              <a:srgbClr val="F79646"/>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par>
                                <p:cTn id="30" presetID="53" presetClass="entr" presetSubtype="16" fill="hold" nodeType="withEffect">
                                  <p:stCondLst>
                                    <p:cond delay="50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1000"/>
                                        <p:tgtEl>
                                          <p:spTgt spid="17"/>
                                        </p:tgtEl>
                                      </p:cBhvr>
                                    </p:animEffect>
                                    <p:anim calcmode="lin" valueType="num">
                                      <p:cBhvr>
                                        <p:cTn id="39" dur="1000" fill="hold"/>
                                        <p:tgtEl>
                                          <p:spTgt spid="17"/>
                                        </p:tgtEl>
                                        <p:attrNameLst>
                                          <p:attrName>ppt_x</p:attrName>
                                        </p:attrNameLst>
                                      </p:cBhvr>
                                      <p:tavLst>
                                        <p:tav tm="0">
                                          <p:val>
                                            <p:strVal val="#ppt_x"/>
                                          </p:val>
                                        </p:tav>
                                        <p:tav tm="100000">
                                          <p:val>
                                            <p:strVal val="#ppt_x"/>
                                          </p:val>
                                        </p:tav>
                                      </p:tavLst>
                                    </p:anim>
                                    <p:anim calcmode="lin" valueType="num">
                                      <p:cBhvr>
                                        <p:cTn id="40" dur="1000" fill="hold"/>
                                        <p:tgtEl>
                                          <p:spTgt spid="17"/>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7" presetClass="path" presetSubtype="0" accel="50000" decel="50000" fill="hold" nodeType="afterEffect">
                                  <p:stCondLst>
                                    <p:cond delay="0"/>
                                  </p:stCondLst>
                                  <p:childTnLst>
                                    <p:animMotion origin="layout" path="M 1.70465E-6 2.22222E-6 L 0.41164 2.22222E-6 L 0.41164 0.72453 L 1.70465E-6 0.72453 L 1.70465E-6 2.22222E-6 Z " pathEditMode="relative" rAng="0" ptsTypes="AAAAA">
                                      <p:cBhvr>
                                        <p:cTn id="43" dur="2000" fill="hold"/>
                                        <p:tgtEl>
                                          <p:spTgt spid="48"/>
                                        </p:tgtEl>
                                        <p:attrNameLst>
                                          <p:attrName>ppt_x</p:attrName>
                                          <p:attrName>ppt_y</p:attrName>
                                        </p:attrNameLst>
                                      </p:cBhvr>
                                      <p:rCtr x="20576" y="36227"/>
                                    </p:animMotion>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4500"/>
                            </p:stCondLst>
                            <p:childTnLst>
                              <p:par>
                                <p:cTn id="49" presetID="2" presetClass="entr" presetSubtype="8" fill="hold" grpId="0" nodeType="after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fill="hold"/>
                                        <p:tgtEl>
                                          <p:spTgt spid="43"/>
                                        </p:tgtEl>
                                        <p:attrNameLst>
                                          <p:attrName>ppt_x</p:attrName>
                                        </p:attrNameLst>
                                      </p:cBhvr>
                                      <p:tavLst>
                                        <p:tav tm="0">
                                          <p:val>
                                            <p:strVal val="0-#ppt_w/2"/>
                                          </p:val>
                                        </p:tav>
                                        <p:tav tm="100000">
                                          <p:val>
                                            <p:strVal val="#ppt_x"/>
                                          </p:val>
                                        </p:tav>
                                      </p:tavLst>
                                    </p:anim>
                                    <p:anim calcmode="lin" valueType="num">
                                      <p:cBhvr additive="base">
                                        <p:cTn id="52" dur="500" fill="hold"/>
                                        <p:tgtEl>
                                          <p:spTgt spid="43"/>
                                        </p:tgtEl>
                                        <p:attrNameLst>
                                          <p:attrName>ppt_y</p:attrName>
                                        </p:attrNameLst>
                                      </p:cBhvr>
                                      <p:tavLst>
                                        <p:tav tm="0">
                                          <p:val>
                                            <p:strVal val="#ppt_y"/>
                                          </p:val>
                                        </p:tav>
                                        <p:tav tm="100000">
                                          <p:val>
                                            <p:strVal val="#ppt_y"/>
                                          </p:val>
                                        </p:tav>
                                      </p:tavLst>
                                    </p:anim>
                                  </p:childTnLst>
                                </p:cTn>
                              </p:par>
                            </p:childTnLst>
                          </p:cTn>
                        </p:par>
                        <p:par>
                          <p:cTn id="53" fill="hold">
                            <p:stCondLst>
                              <p:cond delay="5000"/>
                            </p:stCondLst>
                            <p:childTnLst>
                              <p:par>
                                <p:cTn id="54" presetID="2" presetClass="entr" presetSubtype="8"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 calcmode="lin" valueType="num">
                                      <p:cBhvr additive="base">
                                        <p:cTn id="56" dur="500" fill="hold"/>
                                        <p:tgtEl>
                                          <p:spTgt spid="44"/>
                                        </p:tgtEl>
                                        <p:attrNameLst>
                                          <p:attrName>ppt_x</p:attrName>
                                        </p:attrNameLst>
                                      </p:cBhvr>
                                      <p:tavLst>
                                        <p:tav tm="0">
                                          <p:val>
                                            <p:strVal val="0-#ppt_w/2"/>
                                          </p:val>
                                        </p:tav>
                                        <p:tav tm="100000">
                                          <p:val>
                                            <p:strVal val="#ppt_x"/>
                                          </p:val>
                                        </p:tav>
                                      </p:tavLst>
                                    </p:anim>
                                    <p:anim calcmode="lin" valueType="num">
                                      <p:cBhvr additive="base">
                                        <p:cTn id="57" dur="500" fill="hold"/>
                                        <p:tgtEl>
                                          <p:spTgt spid="44"/>
                                        </p:tgtEl>
                                        <p:attrNameLst>
                                          <p:attrName>ppt_y</p:attrName>
                                        </p:attrNameLst>
                                      </p:cBhvr>
                                      <p:tavLst>
                                        <p:tav tm="0">
                                          <p:val>
                                            <p:strVal val="#ppt_y"/>
                                          </p:val>
                                        </p:tav>
                                        <p:tav tm="100000">
                                          <p:val>
                                            <p:strVal val="#ppt_y"/>
                                          </p:val>
                                        </p:tav>
                                      </p:tavLst>
                                    </p:anim>
                                  </p:childTnLst>
                                </p:cTn>
                              </p:par>
                            </p:childTnLst>
                          </p:cTn>
                        </p:par>
                        <p:par>
                          <p:cTn id="58" fill="hold">
                            <p:stCondLst>
                              <p:cond delay="5500"/>
                            </p:stCondLst>
                            <p:childTnLst>
                              <p:par>
                                <p:cTn id="59" presetID="2" presetClass="entr" presetSubtype="8" fill="hold" grpId="0" nodeType="afterEffect">
                                  <p:stCondLst>
                                    <p:cond delay="0"/>
                                  </p:stCondLst>
                                  <p:childTnLst>
                                    <p:set>
                                      <p:cBhvr>
                                        <p:cTn id="60" dur="1" fill="hold">
                                          <p:stCondLst>
                                            <p:cond delay="0"/>
                                          </p:stCondLst>
                                        </p:cTn>
                                        <p:tgtEl>
                                          <p:spTgt spid="45"/>
                                        </p:tgtEl>
                                        <p:attrNameLst>
                                          <p:attrName>style.visibility</p:attrName>
                                        </p:attrNameLst>
                                      </p:cBhvr>
                                      <p:to>
                                        <p:strVal val="visible"/>
                                      </p:to>
                                    </p:set>
                                    <p:anim calcmode="lin" valueType="num">
                                      <p:cBhvr additive="base">
                                        <p:cTn id="61" dur="500" fill="hold"/>
                                        <p:tgtEl>
                                          <p:spTgt spid="45"/>
                                        </p:tgtEl>
                                        <p:attrNameLst>
                                          <p:attrName>ppt_x</p:attrName>
                                        </p:attrNameLst>
                                      </p:cBhvr>
                                      <p:tavLst>
                                        <p:tav tm="0">
                                          <p:val>
                                            <p:strVal val="0-#ppt_w/2"/>
                                          </p:val>
                                        </p:tav>
                                        <p:tav tm="100000">
                                          <p:val>
                                            <p:strVal val="#ppt_x"/>
                                          </p:val>
                                        </p:tav>
                                      </p:tavLst>
                                    </p:anim>
                                    <p:anim calcmode="lin" valueType="num">
                                      <p:cBhvr additive="base">
                                        <p:cTn id="62" dur="500" fill="hold"/>
                                        <p:tgtEl>
                                          <p:spTgt spid="45"/>
                                        </p:tgtEl>
                                        <p:attrNameLst>
                                          <p:attrName>ppt_y</p:attrName>
                                        </p:attrNameLst>
                                      </p:cBhvr>
                                      <p:tavLst>
                                        <p:tav tm="0">
                                          <p:val>
                                            <p:strVal val="#ppt_y"/>
                                          </p:val>
                                        </p:tav>
                                        <p:tav tm="100000">
                                          <p:val>
                                            <p:strVal val="#ppt_y"/>
                                          </p:val>
                                        </p:tav>
                                      </p:tavLst>
                                    </p:anim>
                                  </p:childTnLst>
                                </p:cTn>
                              </p:par>
                              <p:par>
                                <p:cTn id="63" presetID="2" presetClass="entr" presetSubtype="8" fill="hold" nodeType="withEffect">
                                  <p:stCondLst>
                                    <p:cond delay="0"/>
                                  </p:stCondLst>
                                  <p:childTnLst>
                                    <p:set>
                                      <p:cBhvr>
                                        <p:cTn id="64" dur="1" fill="hold">
                                          <p:stCondLst>
                                            <p:cond delay="0"/>
                                          </p:stCondLst>
                                        </p:cTn>
                                        <p:tgtEl>
                                          <p:spTgt spid="46"/>
                                        </p:tgtEl>
                                        <p:attrNameLst>
                                          <p:attrName>style.visibility</p:attrName>
                                        </p:attrNameLst>
                                      </p:cBhvr>
                                      <p:to>
                                        <p:strVal val="visible"/>
                                      </p:to>
                                    </p:set>
                                    <p:anim calcmode="lin" valueType="num">
                                      <p:cBhvr additive="base">
                                        <p:cTn id="65" dur="500" fill="hold"/>
                                        <p:tgtEl>
                                          <p:spTgt spid="46"/>
                                        </p:tgtEl>
                                        <p:attrNameLst>
                                          <p:attrName>ppt_x</p:attrName>
                                        </p:attrNameLst>
                                      </p:cBhvr>
                                      <p:tavLst>
                                        <p:tav tm="0">
                                          <p:val>
                                            <p:strVal val="0-#ppt_w/2"/>
                                          </p:val>
                                        </p:tav>
                                        <p:tav tm="100000">
                                          <p:val>
                                            <p:strVal val="#ppt_x"/>
                                          </p:val>
                                        </p:tav>
                                      </p:tavLst>
                                    </p:anim>
                                    <p:anim calcmode="lin" valueType="num">
                                      <p:cBhvr additive="base">
                                        <p:cTn id="66" dur="500" fill="hold"/>
                                        <p:tgtEl>
                                          <p:spTgt spid="46"/>
                                        </p:tgtEl>
                                        <p:attrNameLst>
                                          <p:attrName>ppt_y</p:attrName>
                                        </p:attrNameLst>
                                      </p:cBhvr>
                                      <p:tavLst>
                                        <p:tav tm="0">
                                          <p:val>
                                            <p:strVal val="#ppt_y"/>
                                          </p:val>
                                        </p:tav>
                                        <p:tav tm="100000">
                                          <p:val>
                                            <p:strVal val="#ppt_y"/>
                                          </p:val>
                                        </p:tav>
                                      </p:tavLst>
                                    </p:anim>
                                  </p:childTnLst>
                                </p:cTn>
                              </p:par>
                            </p:childTnLst>
                          </p:cTn>
                        </p:par>
                        <p:par>
                          <p:cTn id="67" fill="hold">
                            <p:stCondLst>
                              <p:cond delay="6000"/>
                            </p:stCondLst>
                            <p:childTnLst>
                              <p:par>
                                <p:cTn id="68" presetID="14" presetClass="entr" presetSubtype="10" fill="hold" grpId="0" nodeType="afterEffect">
                                  <p:stCondLst>
                                    <p:cond delay="0"/>
                                  </p:stCondLst>
                                  <p:iterate type="lt">
                                    <p:tmPct val="30000"/>
                                  </p:iterate>
                                  <p:childTnLst>
                                    <p:set>
                                      <p:cBhvr>
                                        <p:cTn id="69" dur="1" fill="hold">
                                          <p:stCondLst>
                                            <p:cond delay="0"/>
                                          </p:stCondLst>
                                        </p:cTn>
                                        <p:tgtEl>
                                          <p:spTgt spid="24"/>
                                        </p:tgtEl>
                                        <p:attrNameLst>
                                          <p:attrName>style.visibility</p:attrName>
                                        </p:attrNameLst>
                                      </p:cBhvr>
                                      <p:to>
                                        <p:strVal val="visible"/>
                                      </p:to>
                                    </p:set>
                                    <p:animEffect transition="in" filter="randombar(horizontal)">
                                      <p:cBhvr>
                                        <p:cTn id="70" dur="500"/>
                                        <p:tgtEl>
                                          <p:spTgt spid="24"/>
                                        </p:tgtEl>
                                      </p:cBhvr>
                                    </p:animEffect>
                                  </p:childTnLst>
                                </p:cTn>
                              </p:par>
                            </p:childTnLst>
                          </p:cTn>
                        </p:par>
                        <p:par>
                          <p:cTn id="71" fill="hold">
                            <p:stCondLst>
                              <p:cond delay="6250"/>
                            </p:stCondLst>
                            <p:childTnLst>
                              <p:par>
                                <p:cTn id="72" presetID="16" presetClass="entr" presetSubtype="21" fill="hold" nodeType="after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barn(inVertical)">
                                      <p:cBhvr>
                                        <p:cTn id="74" dur="500"/>
                                        <p:tgtEl>
                                          <p:spTgt spid="26"/>
                                        </p:tgtEl>
                                      </p:cBhvr>
                                    </p:animEffect>
                                  </p:childTnLst>
                                </p:cTn>
                              </p:par>
                              <p:par>
                                <p:cTn id="75" presetID="12" presetClass="entr" presetSubtype="4" fill="hold" grpId="0" nodeType="withEffect">
                                  <p:stCondLst>
                                    <p:cond delay="1000"/>
                                  </p:stCondLst>
                                  <p:childTnLst>
                                    <p:set>
                                      <p:cBhvr>
                                        <p:cTn id="76" dur="1" fill="hold">
                                          <p:stCondLst>
                                            <p:cond delay="0"/>
                                          </p:stCondLst>
                                        </p:cTn>
                                        <p:tgtEl>
                                          <p:spTgt spid="29"/>
                                        </p:tgtEl>
                                        <p:attrNameLst>
                                          <p:attrName>style.visibility</p:attrName>
                                        </p:attrNameLst>
                                      </p:cBhvr>
                                      <p:to>
                                        <p:strVal val="visible"/>
                                      </p:to>
                                    </p:set>
                                    <p:anim calcmode="lin" valueType="num">
                                      <p:cBhvr additive="base">
                                        <p:cTn id="77" dur="500"/>
                                        <p:tgtEl>
                                          <p:spTgt spid="29"/>
                                        </p:tgtEl>
                                        <p:attrNameLst>
                                          <p:attrName>ppt_y</p:attrName>
                                        </p:attrNameLst>
                                      </p:cBhvr>
                                      <p:tavLst>
                                        <p:tav tm="0">
                                          <p:val>
                                            <p:strVal val="#ppt_y+#ppt_h*1.125000"/>
                                          </p:val>
                                        </p:tav>
                                        <p:tav tm="100000">
                                          <p:val>
                                            <p:strVal val="#ppt_y"/>
                                          </p:val>
                                        </p:tav>
                                      </p:tavLst>
                                    </p:anim>
                                    <p:animEffect transition="in" filter="wipe(up)">
                                      <p:cBhvr>
                                        <p:cTn id="78" dur="500"/>
                                        <p:tgtEl>
                                          <p:spTgt spid="29"/>
                                        </p:tgtEl>
                                      </p:cBhvr>
                                    </p:animEffect>
                                  </p:childTnLst>
                                </p:cTn>
                              </p:par>
                              <p:par>
                                <p:cTn id="79" presetID="12" presetClass="entr" presetSubtype="4" fill="hold" grpId="0" nodeType="withEffect">
                                  <p:stCondLst>
                                    <p:cond delay="1000"/>
                                  </p:stCondLst>
                                  <p:childTnLst>
                                    <p:set>
                                      <p:cBhvr>
                                        <p:cTn id="80" dur="1" fill="hold">
                                          <p:stCondLst>
                                            <p:cond delay="0"/>
                                          </p:stCondLst>
                                        </p:cTn>
                                        <p:tgtEl>
                                          <p:spTgt spid="43019"/>
                                        </p:tgtEl>
                                        <p:attrNameLst>
                                          <p:attrName>style.visibility</p:attrName>
                                        </p:attrNameLst>
                                      </p:cBhvr>
                                      <p:to>
                                        <p:strVal val="visible"/>
                                      </p:to>
                                    </p:set>
                                    <p:anim calcmode="lin" valueType="num">
                                      <p:cBhvr additive="base">
                                        <p:cTn id="81" dur="500"/>
                                        <p:tgtEl>
                                          <p:spTgt spid="43019"/>
                                        </p:tgtEl>
                                        <p:attrNameLst>
                                          <p:attrName>ppt_y</p:attrName>
                                        </p:attrNameLst>
                                      </p:cBhvr>
                                      <p:tavLst>
                                        <p:tav tm="0">
                                          <p:val>
                                            <p:strVal val="#ppt_y+#ppt_h*1.125000"/>
                                          </p:val>
                                        </p:tav>
                                        <p:tav tm="100000">
                                          <p:val>
                                            <p:strVal val="#ppt_y"/>
                                          </p:val>
                                        </p:tav>
                                      </p:tavLst>
                                    </p:anim>
                                    <p:animEffect transition="in" filter="wipe(up)">
                                      <p:cBhvr>
                                        <p:cTn id="82" dur="500"/>
                                        <p:tgtEl>
                                          <p:spTgt spid="430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4" grpId="0" animBg="1"/>
      <p:bldP spid="15" grpId="0" animBg="1"/>
      <p:bldP spid="17" grpId="0"/>
      <p:bldP spid="24" grpId="0"/>
      <p:bldP spid="29" grpId="0"/>
      <p:bldP spid="43019" grpId="0"/>
      <p:bldP spid="43" grpId="0" animBg="1"/>
      <p:bldP spid="44" grpId="0" animBg="1"/>
      <p:bldP spid="45" grpId="0" animBg="1"/>
      <p:bldP spid="4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30643"/>
            <a:ext cx="10153650" cy="1798320"/>
            <a:chOff x="946620" y="1659548"/>
            <a:chExt cx="10153650" cy="1798320"/>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333335" y="1659548"/>
              <a:ext cx="9516745" cy="488950"/>
            </a:xfrm>
            <a:prstGeom prst="rect">
              <a:avLst/>
            </a:prstGeom>
            <a:noFill/>
            <a:ln w="9525">
              <a:noFill/>
              <a:miter lim="800000"/>
            </a:ln>
          </p:spPr>
          <p:txBody>
            <a:bodyPr lIns="182843" tIns="91422" rIns="182843" bIns="91422">
              <a:spAutoFit/>
            </a:bodyPr>
            <a:lstStyle/>
            <a:p>
              <a:pPr marL="0" indent="0" eaLnBrk="0" hangingPunct="0">
                <a:spcBef>
                  <a:spcPct val="20000"/>
                </a:spcBef>
                <a:buFont typeface="Arial" panose="020B0604020202020204" pitchFamily="34" charset="0"/>
                <a:buNone/>
              </a:pPr>
              <a:r>
                <a:rPr sz="2000" b="1">
                  <a:latin typeface="Calibri" panose="020F0502020204030204" pitchFamily="34" charset="0"/>
                  <a:sym typeface="+mn-ea"/>
                </a:rPr>
                <a:t>（一）计划和安排生产</a:t>
              </a:r>
              <a:endParaRPr lang="zh-CN" altLang="en-US" sz="2000" b="1">
                <a:solidFill>
                  <a:srgbClr val="F79646"/>
                </a:solidFill>
                <a:latin typeface="Calibri" panose="020F0502020204030204" pitchFamily="34" charset="0"/>
                <a:ea typeface="微软雅黑" panose="020B0503020204020204" pitchFamily="34" charset="-122"/>
                <a:cs typeface="Lato Regular"/>
                <a:sym typeface="+mn-ea"/>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了解生产与存货循环</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2062163" y="2133600"/>
            <a:ext cx="8001000" cy="4267200"/>
          </a:xfrm>
          <a:prstGeom prst="rect">
            <a:avLst/>
          </a:prstGeom>
          <a:pattFill prst="ltDnDiag">
            <a:fgClr>
              <a:srgbClr val="4F81BD"/>
            </a:fgClr>
            <a:bgClr>
              <a:srgbClr val="FFFFFF"/>
            </a:bgClr>
          </a:pattFill>
          <a:ln w="9525">
            <a:noFill/>
            <a:miter lim="800000"/>
          </a:ln>
        </p:spPr>
        <p:txBody>
          <a:bodyPr/>
          <a:lstStyle/>
          <a:p>
            <a:pPr marL="469900" indent="-469900" eaLnBrk="0" hangingPunct="0">
              <a:lnSpc>
                <a:spcPct val="240000"/>
              </a:lnSpc>
              <a:spcBef>
                <a:spcPct val="20000"/>
              </a:spcBef>
              <a:buFont typeface="Arial" panose="020B0604020202020204" pitchFamily="34" charset="0"/>
              <a:buChar char="•"/>
            </a:pPr>
            <a:r>
              <a:rPr sz="2400">
                <a:latin typeface="仿宋" panose="02010609060101010101" charset="-122"/>
                <a:ea typeface="仿宋" panose="02010609060101010101" charset="-122"/>
              </a:rPr>
              <a:t>生产计划部门的职责是根据客户订购单或者对销售预测和产品需求的分析来决定生产授权。其主要活动是签发预先编号的生产通知单，决定授权生产，并编制材料需求报告，列示生产所需要的材料和零件及其库存。</a:t>
            </a:r>
            <a:endParaRPr sz="2400">
              <a:latin typeface="仿宋" panose="02010609060101010101" charset="-122"/>
              <a:ea typeface="仿宋" panose="02010609060101010101"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30643"/>
            <a:ext cx="10153650" cy="1798320"/>
            <a:chOff x="946620" y="1659548"/>
            <a:chExt cx="10153650" cy="1798320"/>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333335" y="1659548"/>
              <a:ext cx="9516745" cy="488950"/>
            </a:xfrm>
            <a:prstGeom prst="rect">
              <a:avLst/>
            </a:prstGeom>
            <a:noFill/>
            <a:ln w="9525">
              <a:noFill/>
              <a:miter lim="800000"/>
            </a:ln>
          </p:spPr>
          <p:txBody>
            <a:bodyPr lIns="182843" tIns="91422" rIns="182843" bIns="91422">
              <a:spAutoFit/>
            </a:bodyPr>
            <a:lstStyle/>
            <a:p>
              <a:pPr marL="0" indent="0" eaLnBrk="0" hangingPunct="0">
                <a:spcBef>
                  <a:spcPct val="20000"/>
                </a:spcBef>
                <a:buFont typeface="Arial" panose="020B0604020202020204" pitchFamily="34" charset="0"/>
                <a:buNone/>
              </a:pPr>
              <a:r>
                <a:rPr sz="2000" b="1">
                  <a:latin typeface="Calibri" panose="020F0502020204030204" pitchFamily="34" charset="0"/>
                  <a:sym typeface="+mn-ea"/>
                </a:rPr>
                <a:t>（二）发出原材料</a:t>
              </a:r>
              <a:endParaRPr sz="2000" b="1">
                <a:latin typeface="Calibri" panose="020F0502020204030204" pitchFamily="34" charset="0"/>
                <a:sym typeface="+mn-ea"/>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了解生产与存货循环</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2062163" y="2133600"/>
            <a:ext cx="8001000" cy="4267200"/>
          </a:xfrm>
          <a:prstGeom prst="rect">
            <a:avLst/>
          </a:prstGeom>
          <a:pattFill prst="ltDnDiag">
            <a:fgClr>
              <a:srgbClr val="4F81BD"/>
            </a:fgClr>
            <a:bgClr>
              <a:srgbClr val="FFFFFF"/>
            </a:bgClr>
          </a:pattFill>
          <a:ln w="9525">
            <a:noFill/>
            <a:miter lim="800000"/>
          </a:ln>
        </p:spPr>
        <p:txBody>
          <a:bodyPr/>
          <a:lstStyle/>
          <a:p>
            <a:pPr marL="469900" indent="-469900" eaLnBrk="0" hangingPunct="0">
              <a:lnSpc>
                <a:spcPct val="190000"/>
              </a:lnSpc>
              <a:spcBef>
                <a:spcPct val="20000"/>
              </a:spcBef>
              <a:buFont typeface="Arial" panose="020B0604020202020204" pitchFamily="34" charset="0"/>
              <a:buChar char="•"/>
            </a:pPr>
            <a:r>
              <a:rPr sz="2400">
                <a:latin typeface="仿宋" panose="02010609060101010101" charset="-122"/>
                <a:ea typeface="仿宋" panose="02010609060101010101" charset="-122"/>
              </a:rPr>
              <a:t>仓库部门的职责是根据从生产部门收到的领料单发出原材料。领料单上须列示所需的材料及其数量和种类，以及领料部门名称。领料单通常需一式三联，可以一料一单，也可以多料一单。仓库发料后，其中一联连同材料交给领料部门，其余两联经仓库登记材料明细账后，送会计部门进行材料收发核算和成本核算。</a:t>
            </a:r>
            <a:endParaRPr sz="2400">
              <a:latin typeface="仿宋" panose="02010609060101010101" charset="-122"/>
              <a:ea typeface="仿宋" panose="02010609060101010101"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90258" y="1293178"/>
            <a:ext cx="10153650" cy="1798320"/>
            <a:chOff x="946620" y="1659548"/>
            <a:chExt cx="10153650" cy="1798320"/>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333335" y="1659548"/>
              <a:ext cx="9516745" cy="488950"/>
            </a:xfrm>
            <a:prstGeom prst="rect">
              <a:avLst/>
            </a:prstGeom>
            <a:noFill/>
            <a:ln w="9525">
              <a:noFill/>
              <a:miter lim="800000"/>
            </a:ln>
          </p:spPr>
          <p:txBody>
            <a:bodyPr lIns="182843" tIns="91422" rIns="182843" bIns="91422">
              <a:spAutoFit/>
            </a:bodyPr>
            <a:lstStyle/>
            <a:p>
              <a:pPr marL="0" indent="0" eaLnBrk="0" hangingPunct="0">
                <a:spcBef>
                  <a:spcPct val="20000"/>
                </a:spcBef>
                <a:buFont typeface="Arial" panose="020B0604020202020204" pitchFamily="34" charset="0"/>
                <a:buNone/>
              </a:pPr>
              <a:r>
                <a:rPr sz="2000" b="1">
                  <a:latin typeface="Calibri" panose="020F0502020204030204" pitchFamily="34" charset="0"/>
                  <a:sym typeface="+mn-ea"/>
                </a:rPr>
                <a:t>（三）生产产品</a:t>
              </a:r>
              <a:endParaRPr sz="2000" b="1">
                <a:latin typeface="Calibri" panose="020F0502020204030204" pitchFamily="34" charset="0"/>
                <a:sym typeface="+mn-ea"/>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了解生产与存货循环</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2062163" y="2133600"/>
            <a:ext cx="8001000" cy="4267200"/>
          </a:xfrm>
          <a:prstGeom prst="rect">
            <a:avLst/>
          </a:prstGeom>
          <a:pattFill prst="ltDnDiag">
            <a:fgClr>
              <a:srgbClr val="4F81BD"/>
            </a:fgClr>
            <a:bgClr>
              <a:srgbClr val="FFFFFF"/>
            </a:bgClr>
          </a:pattFill>
          <a:ln w="9525">
            <a:noFill/>
            <a:miter lim="800000"/>
          </a:ln>
        </p:spPr>
        <p:txBody>
          <a:bodyPr/>
          <a:lstStyle/>
          <a:p>
            <a:pPr marL="469900" indent="-469900" eaLnBrk="0" hangingPunct="0">
              <a:lnSpc>
                <a:spcPct val="170000"/>
              </a:lnSpc>
              <a:spcBef>
                <a:spcPct val="20000"/>
              </a:spcBef>
              <a:buFont typeface="Arial" panose="020B0604020202020204" pitchFamily="34" charset="0"/>
              <a:buChar char="•"/>
            </a:pPr>
            <a:r>
              <a:rPr sz="2400">
                <a:latin typeface="仿宋" panose="02010609060101010101" charset="-122"/>
                <a:ea typeface="仿宋" panose="02010609060101010101" charset="-122"/>
              </a:rPr>
              <a:t>生产部门的职责是根据收到的生产通知单领取相应原材料，将生产任务分解到每一个生产工人，并将所领取的原材料交给生产工人，据以执行生产任务。生产工人完成生产任务后，将完成的产品移交下一部门，以进一步加工；或直接将完成的产品交由生产部门查点后，转交检验员办理验收及入库手续。</a:t>
            </a:r>
            <a:endParaRPr sz="2400">
              <a:latin typeface="仿宋" panose="02010609060101010101" charset="-122"/>
              <a:ea typeface="仿宋" panose="02010609060101010101"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bldLvl="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9721</Words>
  <Application>WPS 演示</Application>
  <PresentationFormat>自定义</PresentationFormat>
  <Paragraphs>468</Paragraphs>
  <Slides>65</Slides>
  <Notes>54</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65</vt:i4>
      </vt:variant>
    </vt:vector>
  </HeadingPairs>
  <TitlesOfParts>
    <vt:vector size="80" baseType="lpstr">
      <vt:lpstr>Arial</vt:lpstr>
      <vt:lpstr>宋体</vt:lpstr>
      <vt:lpstr>Wingdings</vt:lpstr>
      <vt:lpstr>Calibri</vt:lpstr>
      <vt:lpstr>微软雅黑</vt:lpstr>
      <vt:lpstr>AvantGarde Md BT</vt:lpstr>
      <vt:lpstr>不给糖就捣蛋的万圣节</vt:lpstr>
      <vt:lpstr>方正兰亭黑_GBK</vt:lpstr>
      <vt:lpstr>Arial Unicode MS</vt:lpstr>
      <vt:lpstr>Agency FB</vt:lpstr>
      <vt:lpstr>仿宋</vt:lpstr>
      <vt:lpstr>华文新魏</vt:lpstr>
      <vt:lpstr>Lato Regular</vt:lpstr>
      <vt:lpstr>方正大黑体_GBK</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金融理财方案PPT</dc:title>
  <dc:creator/>
  <cp:lastModifiedBy>六月</cp:lastModifiedBy>
  <cp:revision>32</cp:revision>
  <dcterms:created xsi:type="dcterms:W3CDTF">2017-02-25T10:00:00Z</dcterms:created>
  <dcterms:modified xsi:type="dcterms:W3CDTF">2021-12-25T02:08:45Z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2052-11.3.0.9228</vt:lpwstr>
  </property>
</Properties>
</file>